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5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3.xml" ContentType="application/vnd.openxmlformats-officedocument.drawingml.chartshape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78" r:id="rId5"/>
    <p:sldId id="263" r:id="rId6"/>
    <p:sldId id="265" r:id="rId7"/>
    <p:sldId id="267" r:id="rId8"/>
    <p:sldId id="268" r:id="rId9"/>
    <p:sldId id="279" r:id="rId10"/>
    <p:sldId id="284" r:id="rId11"/>
    <p:sldId id="281" r:id="rId12"/>
  </p:sldIdLst>
  <p:sldSz cx="10693400" cy="7562850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D3F0D65-8F2F-447E-A224-88F4E4BA5A5E}">
          <p14:sldIdLst>
            <p14:sldId id="256"/>
            <p14:sldId id="257"/>
            <p14:sldId id="258"/>
            <p14:sldId id="278"/>
            <p14:sldId id="263"/>
          </p14:sldIdLst>
        </p14:section>
        <p14:section name="Раздел без заголовка" id="{BA065970-EA16-4A24-BA52-6EA72AB1F5C1}">
          <p14:sldIdLst>
            <p14:sldId id="265"/>
            <p14:sldId id="267"/>
            <p14:sldId id="268"/>
            <p14:sldId id="279"/>
            <p14:sldId id="284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33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94660"/>
  </p:normalViewPr>
  <p:slideViewPr>
    <p:cSldViewPr>
      <p:cViewPr varScale="1">
        <p:scale>
          <a:sx n="100" d="100"/>
          <a:sy n="100" d="100"/>
        </p:scale>
        <p:origin x="1458" y="90"/>
      </p:cViewPr>
      <p:guideLst>
        <p:guide orient="horz" pos="238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130189618520297E-2"/>
          <c:y val="4.0897235431416525E-2"/>
          <c:w val="0.94842798569937947"/>
          <c:h val="0.838999338036381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7814727673832801E-2"/>
                  <c:y val="-2.67220915107492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300-431F-BAE7-6F6F763640AF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300-431F-BAE7-6F6F763640AF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300-431F-BAE7-6F6F763640AF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300-431F-BAE7-6F6F763640AF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27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237</c:v>
                </c:pt>
                <c:pt idx="1">
                  <c:v>320</c:v>
                </c:pt>
                <c:pt idx="2">
                  <c:v>314</c:v>
                </c:pt>
                <c:pt idx="3">
                  <c:v>375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300-431F-BAE7-6F6F763640A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781472767383281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300-431F-BAE7-6F6F763640AF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300-431F-BAE7-6F6F763640AF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300-431F-BAE7-6F6F763640AF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A300-431F-BAE7-6F6F763640AF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27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233</c:v>
                </c:pt>
                <c:pt idx="1">
                  <c:v>296</c:v>
                </c:pt>
                <c:pt idx="2">
                  <c:v>289</c:v>
                </c:pt>
                <c:pt idx="3">
                  <c:v>267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A300-431F-BAE7-6F6F763640A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% выполнения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198.3</c:v>
                </c:pt>
                <c:pt idx="1">
                  <c:v>194.3</c:v>
                </c:pt>
                <c:pt idx="2">
                  <c:v>193.9</c:v>
                </c:pt>
                <c:pt idx="3">
                  <c:v>173.9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A300-431F-BAE7-6F6F763640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1756464"/>
        <c:axId val="82362000"/>
      </c:barChart>
      <c:catAx>
        <c:axId val="161756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82362000"/>
        <c:crosses val="autoZero"/>
        <c:auto val="1"/>
        <c:lblAlgn val="ctr"/>
        <c:lblOffset val="100"/>
        <c:noMultiLvlLbl val="0"/>
      </c:catAx>
      <c:valAx>
        <c:axId val="82362000"/>
        <c:scaling>
          <c:orientation val="minMax"/>
          <c:max val="500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161756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Счет регионального оператора</a:t>
            </a:r>
          </a:p>
          <a:p>
            <a:pPr>
              <a:defRPr sz="1800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  <a:r>
              <a:rPr lang="ru-RU" sz="18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475 МКД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5.3144449682946626E-2"/>
          <c:y val="0.176369292300855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0950694845136681"/>
          <c:y val="0.31948178238593644"/>
          <c:w val="0.60904980699684097"/>
          <c:h val="0.4230502166425951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10-4A9F-A85B-5D688DB38F78}"/>
              </c:ext>
            </c:extLst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F10-4A9F-A85B-5D688DB38F78}"/>
              </c:ext>
            </c:extLst>
          </c:dPt>
          <c:dPt>
            <c:idx val="2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F10-4A9F-A85B-5D688DB38F78}"/>
              </c:ext>
            </c:extLst>
          </c:dPt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F10-4A9F-A85B-5D688DB38F7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4856377337472593"/>
                  <c:y val="-0.141264019760078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F10-4A9F-A85B-5D688DB38F7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5678324010689347E-2"/>
                  <c:y val="7.75947375356226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F10-4A9F-A85B-5D688DB38F7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планируемое выполнение в 2019г, МКД</c:v>
                </c:pt>
                <c:pt idx="1">
                  <c:v>выполнение на 01.12.2018, МКД</c:v>
                </c:pt>
                <c:pt idx="2">
                  <c:v>планируемое выполнение на 31.12.2018, МКД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108</c:v>
                </c:pt>
                <c:pt idx="1">
                  <c:v>326</c:v>
                </c:pt>
                <c:pt idx="2">
                  <c:v>41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F10-4A9F-A85B-5D688DB38F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"/>
          <c:y val="0.81865887640391366"/>
          <c:w val="0.90629675711917113"/>
          <c:h val="0.129741882684869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Спецсчета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регионального</a:t>
            </a:r>
            <a:r>
              <a:rPr lang="ru-RU" sz="18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оператора</a:t>
            </a:r>
          </a:p>
          <a:p>
            <a:pPr>
              <a:defRPr sz="1800"/>
            </a:pPr>
            <a:r>
              <a:rPr lang="ru-RU" sz="18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56 МКД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4798461978793412"/>
          <c:y val="1.033864018018388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4286190423286302"/>
          <c:y val="9.626223761532321E-2"/>
          <c:w val="0.51505276910623421"/>
          <c:h val="0.593992463645461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68C-4EEE-9CAA-4FCFFDD882E5}"/>
              </c:ext>
            </c:extLst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68C-4EEE-9CAA-4FCFFDD882E5}"/>
              </c:ext>
            </c:extLst>
          </c:dPt>
          <c:dPt>
            <c:idx val="2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68C-4EEE-9CAA-4FCFFDD882E5}"/>
              </c:ext>
            </c:extLst>
          </c:dPt>
          <c:dLbls>
            <c:dLbl>
              <c:idx val="0"/>
              <c:layout>
                <c:manualLayout>
                  <c:x val="-0.15187131985334962"/>
                  <c:y val="-9.34676491132564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68C-4EEE-9CAA-4FCFFDD882E5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2308772033997545"/>
                  <c:y val="4.99924198237232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68C-4EEE-9CAA-4FCFFDD882E5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4324345722019075E-2"/>
                  <c:y val="0.108538287412509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B68C-4EEE-9CAA-4FCFFDD882E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невыполнение работ, в связи с отсутствием средств и решений собственников, МКД</c:v>
                </c:pt>
                <c:pt idx="1">
                  <c:v>выполнение на 01.12.2018, МКД</c:v>
                </c:pt>
                <c:pt idx="2">
                  <c:v>планируемое выполнение на 31.12.2018, МКД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42</c:v>
                </c:pt>
                <c:pt idx="1">
                  <c:v>7</c:v>
                </c:pt>
                <c:pt idx="2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68C-4EEE-9CAA-4FCFFDD882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3546423523825783E-2"/>
          <c:y val="0.66250720615769798"/>
          <c:w val="0.90697684093284137"/>
          <c:h val="0.1750875260975851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914067997074404"/>
          <c:y val="0.13299592148748168"/>
          <c:w val="0.5509567881330748"/>
          <c:h val="0.5876631998896607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accent2">
                  <a:lumMod val="50000"/>
                </a:schemeClr>
              </a:solidFill>
            </a:ln>
          </c:spPr>
          <c:dPt>
            <c:idx val="0"/>
            <c:bubble3D val="0"/>
            <c:spPr>
              <a:solidFill>
                <a:schemeClr val="accent2">
                  <a:tint val="54000"/>
                </a:schemeClr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018-4613-83BE-E18D10195528}"/>
              </c:ext>
            </c:extLst>
          </c:dPt>
          <c:dPt>
            <c:idx val="1"/>
            <c:bubble3D val="0"/>
            <c:spPr>
              <a:solidFill>
                <a:schemeClr val="accent2">
                  <a:tint val="77000"/>
                </a:schemeClr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018-4613-83BE-E18D10195528}"/>
              </c:ext>
            </c:extLst>
          </c:dPt>
          <c:dPt>
            <c:idx val="2"/>
            <c:bubble3D val="0"/>
            <c:spPr>
              <a:solidFill>
                <a:schemeClr val="accent2">
                  <a:tint val="77000"/>
                </a:schemeClr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018-4613-83BE-E18D10195528}"/>
              </c:ext>
            </c:extLst>
          </c:dPt>
          <c:dPt>
            <c:idx val="3"/>
            <c:bubble3D val="0"/>
            <c:spPr>
              <a:solidFill>
                <a:schemeClr val="accent2">
                  <a:shade val="76000"/>
                </a:schemeClr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018-4613-83BE-E18D10195528}"/>
              </c:ext>
            </c:extLst>
          </c:dPt>
          <c:dPt>
            <c:idx val="4"/>
            <c:bubble3D val="0"/>
            <c:spPr>
              <a:solidFill>
                <a:schemeClr val="accent2">
                  <a:shade val="53000"/>
                </a:schemeClr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018-4613-83BE-E18D10195528}"/>
              </c:ext>
            </c:extLst>
          </c:dPt>
          <c:dPt>
            <c:idx val="5"/>
            <c:bubble3D val="0"/>
            <c:spPr>
              <a:solidFill>
                <a:schemeClr val="accent2">
                  <a:shade val="76000"/>
                </a:schemeClr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018-4613-83BE-E18D10195528}"/>
              </c:ext>
            </c:extLst>
          </c:dPt>
          <c:dPt>
            <c:idx val="6"/>
            <c:bubble3D val="0"/>
            <c:spPr>
              <a:solidFill>
                <a:schemeClr val="accent2">
                  <a:shade val="61000"/>
                </a:schemeClr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018-4613-83BE-E18D10195528}"/>
              </c:ext>
            </c:extLst>
          </c:dPt>
          <c:dPt>
            <c:idx val="7"/>
            <c:bubble3D val="0"/>
            <c:spPr>
              <a:solidFill>
                <a:schemeClr val="accent2">
                  <a:shade val="45000"/>
                </a:schemeClr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C018-4613-83BE-E18D10195528}"/>
              </c:ext>
            </c:extLst>
          </c:dPt>
          <c:dLbls>
            <c:dLbl>
              <c:idx val="0"/>
              <c:layout>
                <c:manualLayout>
                  <c:x val="9.085159519312655E-2"/>
                  <c:y val="-3.5202565885368541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018-4613-83BE-E18D10195528}"/>
                </c:ext>
                <c:ext xmlns:c15="http://schemas.microsoft.com/office/drawing/2012/chart" uri="{CE6537A1-D6FC-4f65-9D91-7224C49458BB}">
                  <c15:layout>
                    <c:manualLayout>
                      <c:w val="0.14302302637669889"/>
                      <c:h val="0.11924304112443981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4.7766755661407992E-2"/>
                  <c:y val="-0.12495607878482097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018-4613-83BE-E18D10195528}"/>
                </c:ext>
                <c:ext xmlns:c15="http://schemas.microsoft.com/office/drawing/2012/chart" uri="{CE6537A1-D6FC-4f65-9D91-7224C49458BB}">
                  <c15:layout>
                    <c:manualLayout>
                      <c:w val="0.17678620199607448"/>
                      <c:h val="9.5315684952901922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4.3008820779172688E-2"/>
                  <c:y val="3.5871976616008119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C018-4613-83BE-E18D10195528}"/>
                </c:ext>
                <c:ext xmlns:c15="http://schemas.microsoft.com/office/drawing/2012/chart" uri="{CE6537A1-D6FC-4f65-9D91-7224C49458BB}">
                  <c15:layout>
                    <c:manualLayout>
                      <c:w val="0.20479061354293968"/>
                      <c:h val="9.9818606710913485E-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4.8951997377915779E-2"/>
                  <c:y val="0.15253470174880007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018-4613-83BE-E18D10195528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11263100396252267"/>
                  <c:y val="0.11241349160453284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C018-4613-83BE-E18D10195528}"/>
                </c:ext>
                <c:ext xmlns:c15="http://schemas.microsoft.com/office/drawing/2012/chart" uri="{CE6537A1-D6FC-4f65-9D91-7224C49458BB}">
                  <c15:layout>
                    <c:manualLayout>
                      <c:w val="0.23807713494796875"/>
                      <c:h val="0.11107591110594241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-4.0105787532734506E-2"/>
                  <c:y val="1.350876527403461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C018-4613-83BE-E18D10195528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5.9738009434136929E-2"/>
                  <c:y val="4.678517978535595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C018-4613-83BE-E18D10195528}"/>
                </c:ext>
                <c:ext xmlns:c15="http://schemas.microsoft.com/office/drawing/2012/chart" uri="{CE6537A1-D6FC-4f65-9D91-7224C49458BB}">
                  <c15:layout>
                    <c:manualLayout>
                      <c:w val="0.16816635535866387"/>
                      <c:h val="0.14709928517003493"/>
                    </c:manualLayout>
                  </c15:layout>
                </c:ext>
              </c:extLst>
            </c:dLbl>
            <c:dLbl>
              <c:idx val="7"/>
              <c:layout>
                <c:manualLayout>
                  <c:x val="-7.2056122174228979E-2"/>
                  <c:y val="-0.10821318746230575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C018-4613-83BE-E18D10195528}"/>
                </c:ex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ound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Лист1!$A$2:$A$9</c:f>
              <c:strCache>
                <c:ptCount val="8"/>
                <c:pt idx="0">
                  <c:v>Крыши</c:v>
                </c:pt>
                <c:pt idx="1">
                  <c:v>Система газоснабжения</c:v>
                </c:pt>
                <c:pt idx="2">
                  <c:v>Система теплоснабжения</c:v>
                </c:pt>
                <c:pt idx="3">
                  <c:v>Ремонт фундамента</c:v>
                </c:pt>
                <c:pt idx="4">
                  <c:v>Система электроснабжения</c:v>
                </c:pt>
                <c:pt idx="5">
                  <c:v>Система водоснабжения</c:v>
                </c:pt>
                <c:pt idx="6">
                  <c:v>Ремонт фасадов</c:v>
                </c:pt>
                <c:pt idx="7">
                  <c:v>Система водоотведения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297</c:v>
                </c:pt>
                <c:pt idx="1">
                  <c:v>7</c:v>
                </c:pt>
                <c:pt idx="2">
                  <c:v>102</c:v>
                </c:pt>
                <c:pt idx="3">
                  <c:v>27</c:v>
                </c:pt>
                <c:pt idx="4">
                  <c:v>88</c:v>
                </c:pt>
                <c:pt idx="5">
                  <c:v>178</c:v>
                </c:pt>
                <c:pt idx="6">
                  <c:v>30</c:v>
                </c:pt>
                <c:pt idx="7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AFD-4DA0-A3B4-F673398B4A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322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Планируется установить общедомовые приборы учета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Водоснабжение, шт.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6BA-44B0-8005-1B632BFE38E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Электроснабжение, шт.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6BA-44B0-8005-1B632BFE38E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Теплоснабжение, шт.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6BA-44B0-8005-1B632BFE38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3839424"/>
        <c:axId val="163839816"/>
      </c:barChart>
      <c:catAx>
        <c:axId val="1638394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3839816"/>
        <c:crosses val="autoZero"/>
        <c:auto val="1"/>
        <c:lblAlgn val="ctr"/>
        <c:lblOffset val="100"/>
        <c:noMultiLvlLbl val="0"/>
      </c:catAx>
      <c:valAx>
        <c:axId val="163839816"/>
        <c:scaling>
          <c:orientation val="minMax"/>
          <c:max val="180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163839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490165218273194E-2"/>
          <c:y val="2.5100091759351836E-2"/>
          <c:w val="0.91491363434051065"/>
          <c:h val="0.789647858056923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Начислено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7814727673832801E-2"/>
                  <c:y val="-2.67220915107492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3C7-47E7-9C4C-326CD5D7286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6033254906449534E-2"/>
                  <c:y val="5.34441830214984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3C7-47E7-9C4C-326CD5D7286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4940618743365877E-2"/>
                  <c:y val="1.0688836604299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53C7-47E7-9C4C-326CD5D72868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7814727673832815E-2"/>
                  <c:y val="-2.77929662871874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3C7-47E7-9C4C-326CD5D72868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6.1697321410197216E-2"/>
                  <c:y val="3.14040961260714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53C7-47E7-9C4C-326CD5D7286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27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78.986000000000004</c:v>
                </c:pt>
                <c:pt idx="1">
                  <c:v>337.37700000000001</c:v>
                </c:pt>
                <c:pt idx="2">
                  <c:v>357.08699999999999</c:v>
                </c:pt>
                <c:pt idx="3">
                  <c:v>431.16300000000001</c:v>
                </c:pt>
                <c:pt idx="4">
                  <c:v>495.95499999999998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53C7-47E7-9C4C-326CD5D7286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Оплачено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781472767383281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53C7-47E7-9C4C-326CD5D7286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1377673208599315E-2"/>
                  <c:y val="-1.224748379178218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53C7-47E7-9C4C-326CD5D7286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4940618743365943E-2"/>
                  <c:y val="2.67220915107492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53C7-47E7-9C4C-326CD5D72868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781472767383281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53C7-47E7-9C4C-326CD5D72868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3.6047727657683312E-2"/>
                  <c:y val="8.73052032680129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53C7-47E7-9C4C-326CD5D7286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27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spPr>
              <a:ln w="19050" cap="rnd">
                <a:solidFill>
                  <a:schemeClr val="accent2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Лист1!$A$2:$A$6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 (прогноз)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57.597000000000001</c:v>
                </c:pt>
                <c:pt idx="1">
                  <c:v>235.72200000000001</c:v>
                </c:pt>
                <c:pt idx="2">
                  <c:v>271.22000000000003</c:v>
                </c:pt>
                <c:pt idx="3">
                  <c:v>368.53199999999998</c:v>
                </c:pt>
                <c:pt idx="4">
                  <c:v>402.93700000000001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53C7-47E7-9C4C-326CD5D72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9311384"/>
        <c:axId val="229311776"/>
      </c:barChart>
      <c:catAx>
        <c:axId val="229311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29311776"/>
        <c:crosses val="autoZero"/>
        <c:auto val="1"/>
        <c:lblAlgn val="ctr"/>
        <c:lblOffset val="100"/>
        <c:noMultiLvlLbl val="0"/>
      </c:catAx>
      <c:valAx>
        <c:axId val="229311776"/>
        <c:scaling>
          <c:orientation val="minMax"/>
          <c:max val="500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229311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833639051925674"/>
          <c:y val="0.10956057519407182"/>
          <c:w val="0.54079509178569085"/>
          <c:h val="0.6663818414340547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Задолженость по взносам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2E3-42E5-A782-6AD1C119D518}"/>
              </c:ext>
            </c:extLst>
          </c:dPt>
          <c:dPt>
            <c:idx val="1"/>
            <c:bubble3D val="0"/>
            <c:spPr>
              <a:solidFill>
                <a:schemeClr val="accent2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2E3-42E5-A782-6AD1C119D518}"/>
              </c:ext>
            </c:extLst>
          </c:dPt>
          <c:dPt>
            <c:idx val="2"/>
            <c:bubble3D val="0"/>
            <c:spPr>
              <a:solidFill>
                <a:schemeClr val="accent2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2E3-42E5-A782-6AD1C119D518}"/>
              </c:ext>
            </c:extLst>
          </c:dPt>
          <c:dPt>
            <c:idx val="3"/>
            <c:bubble3D val="0"/>
            <c:spPr>
              <a:solidFill>
                <a:schemeClr val="accent2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2E3-42E5-A782-6AD1C119D518}"/>
              </c:ext>
            </c:extLst>
          </c:dPt>
          <c:dLbls>
            <c:dLbl>
              <c:idx val="0"/>
              <c:layout>
                <c:manualLayout>
                  <c:x val="1.0678704139256395E-2"/>
                  <c:y val="-0.18972295713818604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2E3-42E5-A782-6AD1C119D518}"/>
                </c:ext>
                <c:ext xmlns:c15="http://schemas.microsoft.com/office/drawing/2012/chart" uri="{CE6537A1-D6FC-4f65-9D91-7224C49458BB}">
                  <c15:layout>
                    <c:manualLayout>
                      <c:w val="0.23958861432251219"/>
                      <c:h val="0.1525738844789255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8.0868674166227391E-3"/>
                  <c:y val="-0.35941213081957707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9B959D58-232A-49D4-9121-BBC6CB5902A8}" type="CATEGORYNAME">
                      <a:rPr lang="ru-RU"/>
                      <a:pPr>
                        <a:defRPr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baseline="0" dirty="0"/>
                      <a:t>; </a:t>
                    </a:r>
                    <a:endParaRPr lang="ru-RU" baseline="0" dirty="0" smtClean="0"/>
                  </a:p>
                  <a:p>
                    <a:pPr>
                      <a:defRPr sz="1200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fld id="{F1B6C0D8-B945-40DB-8FEF-914090D3A1FB}" type="VALUE">
                      <a:rPr lang="ru-RU" baseline="0" smtClean="0"/>
                      <a:pPr>
                        <a:defRPr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xfrm>
                  <a:off x="5329741" y="121854"/>
                  <a:ext cx="1152117" cy="880370"/>
                </a:xfrm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2E3-42E5-A782-6AD1C119D518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61146"/>
                        <a:gd name="adj2" fmla="val 137536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7021114084250685"/>
                      <c:h val="0.1852388008135298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3.4339417369701241E-3"/>
                  <c:y val="0.2404987183916582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72E3-42E5-A782-6AD1C119D518}"/>
                </c:ext>
                <c:ext xmlns:c15="http://schemas.microsoft.com/office/drawing/2012/chart" uri="{CE6537A1-D6FC-4f65-9D91-7224C49458BB}">
                  <c15:layout>
                    <c:manualLayout>
                      <c:w val="0.26258365691231733"/>
                      <c:h val="0.21235793631389155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4.7790272121064563E-2"/>
                  <c:y val="-9.3527320287622284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72E3-42E5-A782-6AD1C119D518}"/>
                </c:ext>
                <c:ext xmlns:c15="http://schemas.microsoft.com/office/drawing/2012/chart" uri="{CE6537A1-D6FC-4f65-9D91-7224C49458BB}">
                  <c15:layout>
                    <c:manualLayout>
                      <c:w val="0.23029828535228267"/>
                      <c:h val="0.23038209224297662"/>
                    </c:manualLayout>
                  </c15:layout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ound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Юридические лица</c:v>
                </c:pt>
                <c:pt idx="1">
                  <c:v>Физические лица</c:v>
                </c:pt>
                <c:pt idx="2">
                  <c:v>Органы местного самоуправления</c:v>
                </c:pt>
                <c:pt idx="3">
                  <c:v>Федеральные органы исполнительной власти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39.19</c:v>
                </c:pt>
                <c:pt idx="1">
                  <c:v>352.71</c:v>
                </c:pt>
                <c:pt idx="2">
                  <c:v>29.17</c:v>
                </c:pt>
                <c:pt idx="3">
                  <c:v>3.98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18E-4F73-A5F8-D859EB8885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72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0386280956962225"/>
          <c:y val="0.79839381293105138"/>
          <c:w val="0.58311153534523907"/>
          <c:h val="0.201606187068948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количественном выражении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Направлено претензий, шт.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4901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601-433D-B6E0-0F8BCC91C98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Обращений в судебные органы, шт.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1274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601-433D-B6E0-0F8BCC91C98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Передано на исполнение, шт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887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601-433D-B6E0-0F8BCC91C9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9312560"/>
        <c:axId val="229312952"/>
      </c:barChart>
      <c:catAx>
        <c:axId val="2293125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9312952"/>
        <c:crosses val="autoZero"/>
        <c:auto val="1"/>
        <c:lblAlgn val="ctr"/>
        <c:lblOffset val="100"/>
        <c:noMultiLvlLbl val="0"/>
      </c:catAx>
      <c:valAx>
        <c:axId val="229312952"/>
        <c:scaling>
          <c:orientation val="minMax"/>
          <c:max val="5500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2293125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В денежном выражении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Направлено претензий, млн руб.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79.900000000000006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F15-4341-AA63-B7DB0978EC4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Обращений в судебные органы, млн руб.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F15-4341-AA63-B7DB0978EC4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Передано на исполнение, млн руб.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8.8000000000000007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F15-4341-AA63-B7DB0978EC4B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Получено по исп. листам, млн руб.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2.61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F15-4341-AA63-B7DB0978EC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0088816"/>
        <c:axId val="230089208"/>
      </c:barChart>
      <c:catAx>
        <c:axId val="2300888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30089208"/>
        <c:crosses val="autoZero"/>
        <c:auto val="1"/>
        <c:lblAlgn val="ctr"/>
        <c:lblOffset val="100"/>
        <c:noMultiLvlLbl val="0"/>
      </c:catAx>
      <c:valAx>
        <c:axId val="230089208"/>
        <c:scaling>
          <c:orientation val="minMax"/>
          <c:max val="85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230088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C67412-3136-4BB9-9929-BD3D2BAB975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473701-7BE5-411C-8204-2FD2166CDE1B}">
      <dgm:prSet phldrT="[Текст]"/>
      <dgm:spPr>
        <a:solidFill>
          <a:srgbClr val="AE3330"/>
        </a:solidFill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/>
            <a:t>ГОАУ МФЦ.</a:t>
          </a:r>
          <a:r>
            <a:rPr lang="en-US" dirty="0" smtClean="0"/>
            <a:t> </a:t>
          </a:r>
          <a:r>
            <a:rPr lang="ru-RU" dirty="0" smtClean="0"/>
            <a:t>Дополнительные возможности для оплаты взноса на капитальный ремонт. Начиная с 1 мая 2018 года прием взносов на капитальный ремонт осуществляется во всех отделах ГОАУ «МФЦ», расположенных на территории Новгородской области.</a:t>
          </a:r>
          <a:endParaRPr lang="ru-RU" dirty="0"/>
        </a:p>
      </dgm:t>
    </dgm:pt>
    <dgm:pt modelId="{04A32791-4F6A-4441-B11B-91C30D8FD696}" type="parTrans" cxnId="{861ECCEC-26DD-4A38-966C-08F388751165}">
      <dgm:prSet/>
      <dgm:spPr/>
      <dgm:t>
        <a:bodyPr/>
        <a:lstStyle/>
        <a:p>
          <a:endParaRPr lang="ru-RU"/>
        </a:p>
      </dgm:t>
    </dgm:pt>
    <dgm:pt modelId="{4037B482-5521-4DE0-9B4F-56B75D6C9134}" type="sibTrans" cxnId="{861ECCEC-26DD-4A38-966C-08F388751165}">
      <dgm:prSet/>
      <dgm:spPr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9F9C5DAC-3D7E-42E7-94B6-48C8A76BCA6A}">
      <dgm:prSet phldrT="[Текст]"/>
      <dgm:spPr>
        <a:solidFill>
          <a:srgbClr val="AE3330"/>
        </a:solidFill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/>
            <a:t>30.03.2018 г. создана официальная группа и страница Фонда в </a:t>
          </a:r>
          <a:r>
            <a:rPr lang="ru-RU" dirty="0" err="1" smtClean="0"/>
            <a:t>соцсети</a:t>
          </a:r>
          <a:r>
            <a:rPr lang="ru-RU" dirty="0" smtClean="0"/>
            <a:t> </a:t>
          </a:r>
          <a:r>
            <a:rPr lang="ru-RU" dirty="0" err="1" smtClean="0"/>
            <a:t>ВКонтакте</a:t>
          </a:r>
          <a:r>
            <a:rPr lang="ru-RU" dirty="0" smtClean="0"/>
            <a:t> (2300 пользователей). Производится онлайн-консультирование, размещаются фотоотчеты о ходе работ на объектах – 95 информационных сообщений.</a:t>
          </a:r>
          <a:endParaRPr lang="ru-RU" dirty="0"/>
        </a:p>
      </dgm:t>
    </dgm:pt>
    <dgm:pt modelId="{66208B8A-1253-428B-BBA8-5C24762A8948}" type="parTrans" cxnId="{D0E50009-0148-4E34-8A82-431D7A3BEADA}">
      <dgm:prSet/>
      <dgm:spPr/>
      <dgm:t>
        <a:bodyPr/>
        <a:lstStyle/>
        <a:p>
          <a:endParaRPr lang="ru-RU"/>
        </a:p>
      </dgm:t>
    </dgm:pt>
    <dgm:pt modelId="{445EB470-20B5-4CD8-B2AB-92B12E8CD0AD}" type="sibTrans" cxnId="{D0E50009-0148-4E34-8A82-431D7A3BEADA}">
      <dgm:prSet/>
      <dgm:spPr/>
      <dgm:t>
        <a:bodyPr/>
        <a:lstStyle/>
        <a:p>
          <a:endParaRPr lang="ru-RU"/>
        </a:p>
      </dgm:t>
    </dgm:pt>
    <dgm:pt modelId="{B8A98DB7-0F8C-43C2-B97F-717BF54635B5}">
      <dgm:prSet/>
      <dgm:spPr>
        <a:solidFill>
          <a:srgbClr val="AE3330"/>
        </a:solidFill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/>
            <a:t>58 выездных встреч с населением области, из них 48 встреч проведено в 2018 году.</a:t>
          </a:r>
          <a:endParaRPr lang="ru-RU" dirty="0"/>
        </a:p>
      </dgm:t>
    </dgm:pt>
    <dgm:pt modelId="{E39D55E9-6A58-4FC8-95BD-ED426878AB3C}" type="parTrans" cxnId="{B512EC9D-E457-4383-91C6-CD252D7F56C7}">
      <dgm:prSet/>
      <dgm:spPr/>
      <dgm:t>
        <a:bodyPr/>
        <a:lstStyle/>
        <a:p>
          <a:endParaRPr lang="ru-RU"/>
        </a:p>
      </dgm:t>
    </dgm:pt>
    <dgm:pt modelId="{ECFF21C2-F4C8-4354-A950-4FF2E37AB5DB}" type="sibTrans" cxnId="{B512EC9D-E457-4383-91C6-CD252D7F56C7}">
      <dgm:prSet/>
      <dgm:spPr/>
      <dgm:t>
        <a:bodyPr/>
        <a:lstStyle/>
        <a:p>
          <a:endParaRPr lang="ru-RU"/>
        </a:p>
      </dgm:t>
    </dgm:pt>
    <dgm:pt modelId="{A93EB53F-7AF0-4CDE-92C9-73CAF3107DAB}">
      <dgm:prSet/>
      <dgm:spPr>
        <a:solidFill>
          <a:srgbClr val="AE3330"/>
        </a:solidFill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/>
            <a:t>Официальный сайт СНКО «Региональный фонд» - 4412 публикаций (с 18.02.2014г), в </a:t>
          </a:r>
          <a:r>
            <a:rPr lang="ru-RU" dirty="0" err="1" smtClean="0"/>
            <a:t>т.ч</a:t>
          </a:r>
          <a:r>
            <a:rPr lang="ru-RU" dirty="0" smtClean="0"/>
            <a:t>. в 2018г. – 950 публикаций.</a:t>
          </a:r>
          <a:endParaRPr lang="ru-RU" dirty="0"/>
        </a:p>
      </dgm:t>
    </dgm:pt>
    <dgm:pt modelId="{D3179886-BF77-414B-9D18-07E16723B65E}" type="parTrans" cxnId="{D841BA26-6A5F-47CE-AE81-6E75D8770AC6}">
      <dgm:prSet/>
      <dgm:spPr/>
      <dgm:t>
        <a:bodyPr/>
        <a:lstStyle/>
        <a:p>
          <a:endParaRPr lang="ru-RU"/>
        </a:p>
      </dgm:t>
    </dgm:pt>
    <dgm:pt modelId="{33A45E75-8B7F-48DC-8A03-882359A33D8E}" type="sibTrans" cxnId="{D841BA26-6A5F-47CE-AE81-6E75D8770AC6}">
      <dgm:prSet/>
      <dgm:spPr/>
      <dgm:t>
        <a:bodyPr/>
        <a:lstStyle/>
        <a:p>
          <a:endParaRPr lang="ru-RU"/>
        </a:p>
      </dgm:t>
    </dgm:pt>
    <dgm:pt modelId="{7AA3B159-97FC-499F-BA00-2D4881BF765F}">
      <dgm:prSet/>
      <dgm:spPr>
        <a:solidFill>
          <a:srgbClr val="AE3330"/>
        </a:solidFill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/>
            <a:t>Публикации о деятельности Фонда в СМИ в 2018г. – 102 (в том числе 31 видеосюжет, 71 статья в прессе)</a:t>
          </a:r>
          <a:endParaRPr lang="ru-RU" dirty="0"/>
        </a:p>
      </dgm:t>
    </dgm:pt>
    <dgm:pt modelId="{847643AF-B252-429B-8B0A-201D83230C58}" type="parTrans" cxnId="{482AA17D-99B3-405F-B134-9AD2055C83F8}">
      <dgm:prSet/>
      <dgm:spPr/>
      <dgm:t>
        <a:bodyPr/>
        <a:lstStyle/>
        <a:p>
          <a:endParaRPr lang="ru-RU"/>
        </a:p>
      </dgm:t>
    </dgm:pt>
    <dgm:pt modelId="{59C7C788-4D5D-4C89-8423-6EAC43259702}" type="sibTrans" cxnId="{482AA17D-99B3-405F-B134-9AD2055C83F8}">
      <dgm:prSet/>
      <dgm:spPr/>
      <dgm:t>
        <a:bodyPr/>
        <a:lstStyle/>
        <a:p>
          <a:endParaRPr lang="ru-RU"/>
        </a:p>
      </dgm:t>
    </dgm:pt>
    <dgm:pt modelId="{511308D8-C033-452A-8634-0BFC191C32D3}" type="pres">
      <dgm:prSet presAssocID="{6DC67412-3136-4BB9-9929-BD3D2BAB975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6AD1E31B-373D-47A5-92BA-BCD565BC4F2D}" type="pres">
      <dgm:prSet presAssocID="{6DC67412-3136-4BB9-9929-BD3D2BAB9753}" presName="Name1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38016B3D-3283-40EB-BC37-FE98E19D13B8}" type="pres">
      <dgm:prSet presAssocID="{6DC67412-3136-4BB9-9929-BD3D2BAB9753}" presName="cycle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35D9A363-DA34-46D9-A07D-5DDD1AAF294E}" type="pres">
      <dgm:prSet presAssocID="{6DC67412-3136-4BB9-9929-BD3D2BAB9753}" presName="srcNode" presStyleLbl="node1" presStyleIdx="0" presStyleCnt="5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176AF03B-8F0F-4AB4-8320-897826F527B9}" type="pres">
      <dgm:prSet presAssocID="{6DC67412-3136-4BB9-9929-BD3D2BAB9753}" presName="conn" presStyleLbl="parChTrans1D2" presStyleIdx="0" presStyleCnt="1"/>
      <dgm:spPr/>
      <dgm:t>
        <a:bodyPr/>
        <a:lstStyle/>
        <a:p>
          <a:endParaRPr lang="ru-RU"/>
        </a:p>
      </dgm:t>
    </dgm:pt>
    <dgm:pt modelId="{FE845D6B-192E-41E8-BAD7-AD070B2DEF48}" type="pres">
      <dgm:prSet presAssocID="{6DC67412-3136-4BB9-9929-BD3D2BAB9753}" presName="extraNode" presStyleLbl="node1" presStyleIdx="0" presStyleCnt="5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984C3CDD-75D4-47D0-8ABE-521C14E7FEDC}" type="pres">
      <dgm:prSet presAssocID="{6DC67412-3136-4BB9-9929-BD3D2BAB9753}" presName="dstNode" presStyleLbl="node1" presStyleIdx="0" presStyleCnt="5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6937CE9B-F550-4978-A217-B28744544308}" type="pres">
      <dgm:prSet presAssocID="{0E473701-7BE5-411C-8204-2FD2166CDE1B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739747-98D3-4EB1-914B-925F7E8EEBAD}" type="pres">
      <dgm:prSet presAssocID="{0E473701-7BE5-411C-8204-2FD2166CDE1B}" presName="accent_1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B1013659-8EF0-4791-B156-EFA19FF185C9}" type="pres">
      <dgm:prSet presAssocID="{0E473701-7BE5-411C-8204-2FD2166CDE1B}" presName="accentRepeatNode" presStyleLbl="solidFgAcc1" presStyleIdx="0" presStyleCnt="5"/>
      <dgm:spPr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DC022B26-7733-4DDF-9A01-14645980C88E}" type="pres">
      <dgm:prSet presAssocID="{A93EB53F-7AF0-4CDE-92C9-73CAF3107DAB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88B5D5-8EB1-4594-926D-BD90896D3F5A}" type="pres">
      <dgm:prSet presAssocID="{A93EB53F-7AF0-4CDE-92C9-73CAF3107DAB}" presName="accent_2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1D977904-BD55-4E3F-9337-AA7EE980B095}" type="pres">
      <dgm:prSet presAssocID="{A93EB53F-7AF0-4CDE-92C9-73CAF3107DAB}" presName="accentRepeatNode" presStyleLbl="solidFgAcc1" presStyleIdx="1" presStyleCnt="5"/>
      <dgm:spPr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7EFE8A19-1222-4DC7-9A90-75A492A8050A}" type="pres">
      <dgm:prSet presAssocID="{9F9C5DAC-3D7E-42E7-94B6-48C8A76BCA6A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1A45B8-4701-4280-B640-20662EC36524}" type="pres">
      <dgm:prSet presAssocID="{9F9C5DAC-3D7E-42E7-94B6-48C8A76BCA6A}" presName="accent_3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36C998FD-EA9D-4D42-8D07-8C32847CE372}" type="pres">
      <dgm:prSet presAssocID="{9F9C5DAC-3D7E-42E7-94B6-48C8A76BCA6A}" presName="accentRepeatNode" presStyleLbl="solidFgAcc1" presStyleIdx="2" presStyleCnt="5"/>
      <dgm:spPr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4D8A661D-B5CD-40A0-9AB8-846A6A3D895C}" type="pres">
      <dgm:prSet presAssocID="{7AA3B159-97FC-499F-BA00-2D4881BF765F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A11A65-69D3-4A6D-9951-9170552FC949}" type="pres">
      <dgm:prSet presAssocID="{7AA3B159-97FC-499F-BA00-2D4881BF765F}" presName="accent_4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1CCB54D1-418E-43BD-82AB-38415B66CC71}" type="pres">
      <dgm:prSet presAssocID="{7AA3B159-97FC-499F-BA00-2D4881BF765F}" presName="accentRepeatNode" presStyleLbl="solidFgAcc1" presStyleIdx="3" presStyleCnt="5"/>
      <dgm:spPr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C87F4EF0-0698-499B-B507-A142747A6386}" type="pres">
      <dgm:prSet presAssocID="{B8A98DB7-0F8C-43C2-B97F-717BF54635B5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2E1EA7-96A8-4288-93CA-023CD3FA3DA4}" type="pres">
      <dgm:prSet presAssocID="{B8A98DB7-0F8C-43C2-B97F-717BF54635B5}" presName="accent_5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532FAE68-89B8-4030-BFFC-111F322D5872}" type="pres">
      <dgm:prSet presAssocID="{B8A98DB7-0F8C-43C2-B97F-717BF54635B5}" presName="accentRepeatNode" presStyleLbl="solidFgAcc1" presStyleIdx="4" presStyleCnt="5"/>
      <dgm:spPr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</dgm:ptLst>
  <dgm:cxnLst>
    <dgm:cxn modelId="{1B2C682B-7F2E-47FD-9399-1FD36E9D1BD9}" type="presOf" srcId="{7AA3B159-97FC-499F-BA00-2D4881BF765F}" destId="{4D8A661D-B5CD-40A0-9AB8-846A6A3D895C}" srcOrd="0" destOrd="0" presId="urn:microsoft.com/office/officeart/2008/layout/VerticalCurvedList"/>
    <dgm:cxn modelId="{DDFE4D61-8ECB-4677-9677-54FE8D8F3EAB}" type="presOf" srcId="{6DC67412-3136-4BB9-9929-BD3D2BAB9753}" destId="{511308D8-C033-452A-8634-0BFC191C32D3}" srcOrd="0" destOrd="0" presId="urn:microsoft.com/office/officeart/2008/layout/VerticalCurvedList"/>
    <dgm:cxn modelId="{D0E50009-0148-4E34-8A82-431D7A3BEADA}" srcId="{6DC67412-3136-4BB9-9929-BD3D2BAB9753}" destId="{9F9C5DAC-3D7E-42E7-94B6-48C8A76BCA6A}" srcOrd="2" destOrd="0" parTransId="{66208B8A-1253-428B-BBA8-5C24762A8948}" sibTransId="{445EB470-20B5-4CD8-B2AB-92B12E8CD0AD}"/>
    <dgm:cxn modelId="{D841BA26-6A5F-47CE-AE81-6E75D8770AC6}" srcId="{6DC67412-3136-4BB9-9929-BD3D2BAB9753}" destId="{A93EB53F-7AF0-4CDE-92C9-73CAF3107DAB}" srcOrd="1" destOrd="0" parTransId="{D3179886-BF77-414B-9D18-07E16723B65E}" sibTransId="{33A45E75-8B7F-48DC-8A03-882359A33D8E}"/>
    <dgm:cxn modelId="{861ECCEC-26DD-4A38-966C-08F388751165}" srcId="{6DC67412-3136-4BB9-9929-BD3D2BAB9753}" destId="{0E473701-7BE5-411C-8204-2FD2166CDE1B}" srcOrd="0" destOrd="0" parTransId="{04A32791-4F6A-4441-B11B-91C30D8FD696}" sibTransId="{4037B482-5521-4DE0-9B4F-56B75D6C9134}"/>
    <dgm:cxn modelId="{E467DC93-C55A-4D66-9273-323B4FACE0A3}" type="presOf" srcId="{B8A98DB7-0F8C-43C2-B97F-717BF54635B5}" destId="{C87F4EF0-0698-499B-B507-A142747A6386}" srcOrd="0" destOrd="0" presId="urn:microsoft.com/office/officeart/2008/layout/VerticalCurvedList"/>
    <dgm:cxn modelId="{B512EC9D-E457-4383-91C6-CD252D7F56C7}" srcId="{6DC67412-3136-4BB9-9929-BD3D2BAB9753}" destId="{B8A98DB7-0F8C-43C2-B97F-717BF54635B5}" srcOrd="4" destOrd="0" parTransId="{E39D55E9-6A58-4FC8-95BD-ED426878AB3C}" sibTransId="{ECFF21C2-F4C8-4354-A950-4FF2E37AB5DB}"/>
    <dgm:cxn modelId="{06F17F89-9876-404D-8DC8-7DBAB75130C6}" type="presOf" srcId="{4037B482-5521-4DE0-9B4F-56B75D6C9134}" destId="{176AF03B-8F0F-4AB4-8320-897826F527B9}" srcOrd="0" destOrd="0" presId="urn:microsoft.com/office/officeart/2008/layout/VerticalCurvedList"/>
    <dgm:cxn modelId="{517F3CD7-5E7A-4067-80FF-5DB4DBA3B611}" type="presOf" srcId="{9F9C5DAC-3D7E-42E7-94B6-48C8A76BCA6A}" destId="{7EFE8A19-1222-4DC7-9A90-75A492A8050A}" srcOrd="0" destOrd="0" presId="urn:microsoft.com/office/officeart/2008/layout/VerticalCurvedList"/>
    <dgm:cxn modelId="{5A7D41C7-1E12-4753-8A7D-A4C43F75E588}" type="presOf" srcId="{A93EB53F-7AF0-4CDE-92C9-73CAF3107DAB}" destId="{DC022B26-7733-4DDF-9A01-14645980C88E}" srcOrd="0" destOrd="0" presId="urn:microsoft.com/office/officeart/2008/layout/VerticalCurvedList"/>
    <dgm:cxn modelId="{482AA17D-99B3-405F-B134-9AD2055C83F8}" srcId="{6DC67412-3136-4BB9-9929-BD3D2BAB9753}" destId="{7AA3B159-97FC-499F-BA00-2D4881BF765F}" srcOrd="3" destOrd="0" parTransId="{847643AF-B252-429B-8B0A-201D83230C58}" sibTransId="{59C7C788-4D5D-4C89-8423-6EAC43259702}"/>
    <dgm:cxn modelId="{68892D90-33E9-4181-BC84-24C3416097A1}" type="presOf" srcId="{0E473701-7BE5-411C-8204-2FD2166CDE1B}" destId="{6937CE9B-F550-4978-A217-B28744544308}" srcOrd="0" destOrd="0" presId="urn:microsoft.com/office/officeart/2008/layout/VerticalCurvedList"/>
    <dgm:cxn modelId="{8F481CAD-05B9-47AE-AC9B-98D89B734811}" type="presParOf" srcId="{511308D8-C033-452A-8634-0BFC191C32D3}" destId="{6AD1E31B-373D-47A5-92BA-BCD565BC4F2D}" srcOrd="0" destOrd="0" presId="urn:microsoft.com/office/officeart/2008/layout/VerticalCurvedList"/>
    <dgm:cxn modelId="{089BB507-D337-4317-8927-471494AB87A3}" type="presParOf" srcId="{6AD1E31B-373D-47A5-92BA-BCD565BC4F2D}" destId="{38016B3D-3283-40EB-BC37-FE98E19D13B8}" srcOrd="0" destOrd="0" presId="urn:microsoft.com/office/officeart/2008/layout/VerticalCurvedList"/>
    <dgm:cxn modelId="{05D6BCFF-06AB-41B2-ADCF-48F82205E2DD}" type="presParOf" srcId="{38016B3D-3283-40EB-BC37-FE98E19D13B8}" destId="{35D9A363-DA34-46D9-A07D-5DDD1AAF294E}" srcOrd="0" destOrd="0" presId="urn:microsoft.com/office/officeart/2008/layout/VerticalCurvedList"/>
    <dgm:cxn modelId="{F6955B82-BB21-4069-8115-C7E578B76827}" type="presParOf" srcId="{38016B3D-3283-40EB-BC37-FE98E19D13B8}" destId="{176AF03B-8F0F-4AB4-8320-897826F527B9}" srcOrd="1" destOrd="0" presId="urn:microsoft.com/office/officeart/2008/layout/VerticalCurvedList"/>
    <dgm:cxn modelId="{A07739C1-1C60-4923-93CC-1A96DE54BF4C}" type="presParOf" srcId="{38016B3D-3283-40EB-BC37-FE98E19D13B8}" destId="{FE845D6B-192E-41E8-BAD7-AD070B2DEF48}" srcOrd="2" destOrd="0" presId="urn:microsoft.com/office/officeart/2008/layout/VerticalCurvedList"/>
    <dgm:cxn modelId="{98C49FD2-8BD8-4143-BD27-33499C7C7B74}" type="presParOf" srcId="{38016B3D-3283-40EB-BC37-FE98E19D13B8}" destId="{984C3CDD-75D4-47D0-8ABE-521C14E7FEDC}" srcOrd="3" destOrd="0" presId="urn:microsoft.com/office/officeart/2008/layout/VerticalCurvedList"/>
    <dgm:cxn modelId="{7CE4184A-206D-4866-A60B-C0225EA7B842}" type="presParOf" srcId="{6AD1E31B-373D-47A5-92BA-BCD565BC4F2D}" destId="{6937CE9B-F550-4978-A217-B28744544308}" srcOrd="1" destOrd="0" presId="urn:microsoft.com/office/officeart/2008/layout/VerticalCurvedList"/>
    <dgm:cxn modelId="{58377475-22B1-4464-96B3-D81370E3EFF2}" type="presParOf" srcId="{6AD1E31B-373D-47A5-92BA-BCD565BC4F2D}" destId="{5A739747-98D3-4EB1-914B-925F7E8EEBAD}" srcOrd="2" destOrd="0" presId="urn:microsoft.com/office/officeart/2008/layout/VerticalCurvedList"/>
    <dgm:cxn modelId="{E2684021-00C0-423C-8F98-22DFC4753E17}" type="presParOf" srcId="{5A739747-98D3-4EB1-914B-925F7E8EEBAD}" destId="{B1013659-8EF0-4791-B156-EFA19FF185C9}" srcOrd="0" destOrd="0" presId="urn:microsoft.com/office/officeart/2008/layout/VerticalCurvedList"/>
    <dgm:cxn modelId="{8AB24F72-835D-4D40-A954-BE533EF2F84F}" type="presParOf" srcId="{6AD1E31B-373D-47A5-92BA-BCD565BC4F2D}" destId="{DC022B26-7733-4DDF-9A01-14645980C88E}" srcOrd="3" destOrd="0" presId="urn:microsoft.com/office/officeart/2008/layout/VerticalCurvedList"/>
    <dgm:cxn modelId="{0277700E-69BD-4269-B6D5-2D344F8BDC71}" type="presParOf" srcId="{6AD1E31B-373D-47A5-92BA-BCD565BC4F2D}" destId="{8388B5D5-8EB1-4594-926D-BD90896D3F5A}" srcOrd="4" destOrd="0" presId="urn:microsoft.com/office/officeart/2008/layout/VerticalCurvedList"/>
    <dgm:cxn modelId="{9090BA5B-14A4-4175-8E98-A3AEF922519C}" type="presParOf" srcId="{8388B5D5-8EB1-4594-926D-BD90896D3F5A}" destId="{1D977904-BD55-4E3F-9337-AA7EE980B095}" srcOrd="0" destOrd="0" presId="urn:microsoft.com/office/officeart/2008/layout/VerticalCurvedList"/>
    <dgm:cxn modelId="{717C83B9-1C15-453D-AF7C-34EE1EC6E638}" type="presParOf" srcId="{6AD1E31B-373D-47A5-92BA-BCD565BC4F2D}" destId="{7EFE8A19-1222-4DC7-9A90-75A492A8050A}" srcOrd="5" destOrd="0" presId="urn:microsoft.com/office/officeart/2008/layout/VerticalCurvedList"/>
    <dgm:cxn modelId="{9B6832F6-4BC2-42D0-9B18-DBB01BC7835F}" type="presParOf" srcId="{6AD1E31B-373D-47A5-92BA-BCD565BC4F2D}" destId="{0F1A45B8-4701-4280-B640-20662EC36524}" srcOrd="6" destOrd="0" presId="urn:microsoft.com/office/officeart/2008/layout/VerticalCurvedList"/>
    <dgm:cxn modelId="{B50A2C57-9E1A-4E04-92EB-8CD67BBC4934}" type="presParOf" srcId="{0F1A45B8-4701-4280-B640-20662EC36524}" destId="{36C998FD-EA9D-4D42-8D07-8C32847CE372}" srcOrd="0" destOrd="0" presId="urn:microsoft.com/office/officeart/2008/layout/VerticalCurvedList"/>
    <dgm:cxn modelId="{278067F3-4DFD-4248-B3D4-495BE1B75C2B}" type="presParOf" srcId="{6AD1E31B-373D-47A5-92BA-BCD565BC4F2D}" destId="{4D8A661D-B5CD-40A0-9AB8-846A6A3D895C}" srcOrd="7" destOrd="0" presId="urn:microsoft.com/office/officeart/2008/layout/VerticalCurvedList"/>
    <dgm:cxn modelId="{6D425147-1975-487E-BB1B-ECE513BF4BB5}" type="presParOf" srcId="{6AD1E31B-373D-47A5-92BA-BCD565BC4F2D}" destId="{54A11A65-69D3-4A6D-9951-9170552FC949}" srcOrd="8" destOrd="0" presId="urn:microsoft.com/office/officeart/2008/layout/VerticalCurvedList"/>
    <dgm:cxn modelId="{CEFE5E1C-C1EF-4085-A332-864463A28A1D}" type="presParOf" srcId="{54A11A65-69D3-4A6D-9951-9170552FC949}" destId="{1CCB54D1-418E-43BD-82AB-38415B66CC71}" srcOrd="0" destOrd="0" presId="urn:microsoft.com/office/officeart/2008/layout/VerticalCurvedList"/>
    <dgm:cxn modelId="{7AD62064-861F-46AB-B8B8-BD8A33B35455}" type="presParOf" srcId="{6AD1E31B-373D-47A5-92BA-BCD565BC4F2D}" destId="{C87F4EF0-0698-499B-B507-A142747A6386}" srcOrd="9" destOrd="0" presId="urn:microsoft.com/office/officeart/2008/layout/VerticalCurvedList"/>
    <dgm:cxn modelId="{FAF180F8-0161-422C-8629-37721F9F61C5}" type="presParOf" srcId="{6AD1E31B-373D-47A5-92BA-BCD565BC4F2D}" destId="{6F2E1EA7-96A8-4288-93CA-023CD3FA3DA4}" srcOrd="10" destOrd="0" presId="urn:microsoft.com/office/officeart/2008/layout/VerticalCurvedList"/>
    <dgm:cxn modelId="{8ECD861D-5DB7-42D4-A1D4-23F6BA625EFF}" type="presParOf" srcId="{6F2E1EA7-96A8-4288-93CA-023CD3FA3DA4}" destId="{532FAE68-89B8-4030-BFFC-111F322D587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C67412-3136-4BB9-9929-BD3D2BAB9753}" type="doc">
      <dgm:prSet loTypeId="urn:microsoft.com/office/officeart/2005/8/layout/chevron2" loCatId="list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0E473701-7BE5-411C-8204-2FD2166CDE1B}">
      <dgm:prSet phldrT="[Текст]"/>
      <dgm:spPr/>
      <dgm:t>
        <a:bodyPr/>
        <a:lstStyle/>
        <a:p>
          <a:endParaRPr lang="ru-RU" dirty="0"/>
        </a:p>
      </dgm:t>
    </dgm:pt>
    <dgm:pt modelId="{04A32791-4F6A-4441-B11B-91C30D8FD696}" type="parTrans" cxnId="{861ECCEC-26DD-4A38-966C-08F388751165}">
      <dgm:prSet/>
      <dgm:spPr/>
      <dgm:t>
        <a:bodyPr/>
        <a:lstStyle/>
        <a:p>
          <a:endParaRPr lang="ru-RU"/>
        </a:p>
      </dgm:t>
    </dgm:pt>
    <dgm:pt modelId="{4037B482-5521-4DE0-9B4F-56B75D6C9134}" type="sibTrans" cxnId="{861ECCEC-26DD-4A38-966C-08F388751165}">
      <dgm:prSet/>
      <dgm:spPr/>
      <dgm:t>
        <a:bodyPr/>
        <a:lstStyle/>
        <a:p>
          <a:endParaRPr lang="ru-RU"/>
        </a:p>
      </dgm:t>
    </dgm:pt>
    <dgm:pt modelId="{9F9C5DAC-3D7E-42E7-94B6-48C8A76BCA6A}">
      <dgm:prSet phldrT="[Текст]"/>
      <dgm:spPr/>
      <dgm:t>
        <a:bodyPr/>
        <a:lstStyle/>
        <a:p>
          <a:endParaRPr lang="ru-RU" dirty="0"/>
        </a:p>
      </dgm:t>
    </dgm:pt>
    <dgm:pt modelId="{66208B8A-1253-428B-BBA8-5C24762A8948}" type="parTrans" cxnId="{D0E50009-0148-4E34-8A82-431D7A3BEADA}">
      <dgm:prSet/>
      <dgm:spPr/>
      <dgm:t>
        <a:bodyPr/>
        <a:lstStyle/>
        <a:p>
          <a:endParaRPr lang="ru-RU"/>
        </a:p>
      </dgm:t>
    </dgm:pt>
    <dgm:pt modelId="{445EB470-20B5-4CD8-B2AB-92B12E8CD0AD}" type="sibTrans" cxnId="{D0E50009-0148-4E34-8A82-431D7A3BEADA}">
      <dgm:prSet/>
      <dgm:spPr/>
      <dgm:t>
        <a:bodyPr/>
        <a:lstStyle/>
        <a:p>
          <a:endParaRPr lang="ru-RU"/>
        </a:p>
      </dgm:t>
    </dgm:pt>
    <dgm:pt modelId="{B8A98DB7-0F8C-43C2-B97F-717BF54635B5}">
      <dgm:prSet/>
      <dgm:spPr/>
      <dgm:t>
        <a:bodyPr/>
        <a:lstStyle/>
        <a:p>
          <a:endParaRPr lang="ru-RU" dirty="0"/>
        </a:p>
      </dgm:t>
    </dgm:pt>
    <dgm:pt modelId="{E39D55E9-6A58-4FC8-95BD-ED426878AB3C}" type="parTrans" cxnId="{B512EC9D-E457-4383-91C6-CD252D7F56C7}">
      <dgm:prSet/>
      <dgm:spPr/>
      <dgm:t>
        <a:bodyPr/>
        <a:lstStyle/>
        <a:p>
          <a:endParaRPr lang="ru-RU"/>
        </a:p>
      </dgm:t>
    </dgm:pt>
    <dgm:pt modelId="{ECFF21C2-F4C8-4354-A950-4FF2E37AB5DB}" type="sibTrans" cxnId="{B512EC9D-E457-4383-91C6-CD252D7F56C7}">
      <dgm:prSet/>
      <dgm:spPr/>
      <dgm:t>
        <a:bodyPr/>
        <a:lstStyle/>
        <a:p>
          <a:endParaRPr lang="ru-RU"/>
        </a:p>
      </dgm:t>
    </dgm:pt>
    <dgm:pt modelId="{7AA3B159-97FC-499F-BA00-2D4881BF765F}">
      <dgm:prSet/>
      <dgm:spPr/>
      <dgm:t>
        <a:bodyPr/>
        <a:lstStyle/>
        <a:p>
          <a:endParaRPr lang="ru-RU" dirty="0"/>
        </a:p>
      </dgm:t>
    </dgm:pt>
    <dgm:pt modelId="{847643AF-B252-429B-8B0A-201D83230C58}" type="parTrans" cxnId="{482AA17D-99B3-405F-B134-9AD2055C83F8}">
      <dgm:prSet/>
      <dgm:spPr/>
      <dgm:t>
        <a:bodyPr/>
        <a:lstStyle/>
        <a:p>
          <a:endParaRPr lang="ru-RU"/>
        </a:p>
      </dgm:t>
    </dgm:pt>
    <dgm:pt modelId="{59C7C788-4D5D-4C89-8423-6EAC43259702}" type="sibTrans" cxnId="{482AA17D-99B3-405F-B134-9AD2055C83F8}">
      <dgm:prSet/>
      <dgm:spPr/>
      <dgm:t>
        <a:bodyPr/>
        <a:lstStyle/>
        <a:p>
          <a:endParaRPr lang="ru-RU"/>
        </a:p>
      </dgm:t>
    </dgm:pt>
    <dgm:pt modelId="{F618D4B5-C6AF-45DC-B274-24E34D4F5DCC}">
      <dgm:prSet/>
      <dgm:spPr/>
      <dgm:t>
        <a:bodyPr/>
        <a:lstStyle/>
        <a:p>
          <a:r>
            <a:rPr lang="ru-RU" dirty="0" smtClean="0"/>
            <a:t>Внедрение информационно – аналитической системы управления региональной программой капитального ремонта общего имущества в многоквартирных домах ООО «</a:t>
          </a:r>
          <a:r>
            <a:rPr lang="ru-RU" smtClean="0"/>
            <a:t>БСТ</a:t>
          </a:r>
          <a:r>
            <a:rPr lang="ru-RU" smtClean="0"/>
            <a:t>»</a:t>
          </a:r>
          <a:endParaRPr lang="ru-RU" dirty="0"/>
        </a:p>
      </dgm:t>
    </dgm:pt>
    <dgm:pt modelId="{EAF458AB-6C9D-437A-885A-E3E57A4BC175}" type="parTrans" cxnId="{D40E6145-64E3-42EC-A3F5-F8CE5EEFAAA0}">
      <dgm:prSet/>
      <dgm:spPr/>
      <dgm:t>
        <a:bodyPr/>
        <a:lstStyle/>
        <a:p>
          <a:endParaRPr lang="ru-RU"/>
        </a:p>
      </dgm:t>
    </dgm:pt>
    <dgm:pt modelId="{773D2DB7-1D1F-41C0-86D5-DF0703A6D7F3}" type="sibTrans" cxnId="{D40E6145-64E3-42EC-A3F5-F8CE5EEFAAA0}">
      <dgm:prSet/>
      <dgm:spPr/>
      <dgm:t>
        <a:bodyPr/>
        <a:lstStyle/>
        <a:p>
          <a:endParaRPr lang="ru-RU"/>
        </a:p>
      </dgm:t>
    </dgm:pt>
    <dgm:pt modelId="{1634F7C2-4DC0-4B15-BF5A-5CB87489E0D3}">
      <dgm:prSet phldrT="[Текст]"/>
      <dgm:spPr/>
      <dgm:t>
        <a:bodyPr/>
        <a:lstStyle/>
        <a:p>
          <a:r>
            <a:rPr lang="ru-RU" dirty="0" smtClean="0"/>
            <a:t>Модернизация личного кабинета и раскрываемой информации на сайте СНКО «Региональный фонд»</a:t>
          </a:r>
          <a:endParaRPr lang="ru-RU" dirty="0"/>
        </a:p>
      </dgm:t>
    </dgm:pt>
    <dgm:pt modelId="{3BB0F699-8117-44F7-8A94-3321A653BE08}" type="parTrans" cxnId="{0061EC99-D207-429E-A6B2-333B55A755D8}">
      <dgm:prSet/>
      <dgm:spPr/>
      <dgm:t>
        <a:bodyPr/>
        <a:lstStyle/>
        <a:p>
          <a:endParaRPr lang="ru-RU"/>
        </a:p>
      </dgm:t>
    </dgm:pt>
    <dgm:pt modelId="{D8CD04D1-D8E1-4FA6-A8FD-3A5D0D63BF3A}" type="sibTrans" cxnId="{0061EC99-D207-429E-A6B2-333B55A755D8}">
      <dgm:prSet/>
      <dgm:spPr/>
      <dgm:t>
        <a:bodyPr/>
        <a:lstStyle/>
        <a:p>
          <a:endParaRPr lang="ru-RU"/>
        </a:p>
      </dgm:t>
    </dgm:pt>
    <dgm:pt modelId="{B9A8E027-0C76-4E79-B472-13D3CD3CEADF}">
      <dgm:prSet phldrT="[Текст]"/>
      <dgm:spPr/>
      <dgm:t>
        <a:bodyPr/>
        <a:lstStyle/>
        <a:p>
          <a:r>
            <a:rPr lang="ru-RU" smtClean="0"/>
            <a:t>Ведение единой технологической политики</a:t>
          </a:r>
          <a:endParaRPr lang="ru-RU"/>
        </a:p>
      </dgm:t>
    </dgm:pt>
    <dgm:pt modelId="{0D144B07-AFAC-40B2-A01D-6235A8697348}" type="parTrans" cxnId="{7598B93F-2CD8-4502-814A-6F0773B63793}">
      <dgm:prSet/>
      <dgm:spPr/>
      <dgm:t>
        <a:bodyPr/>
        <a:lstStyle/>
        <a:p>
          <a:endParaRPr lang="ru-RU"/>
        </a:p>
      </dgm:t>
    </dgm:pt>
    <dgm:pt modelId="{DCB9AABA-B23F-4EEA-892F-B2B1147452B0}" type="sibTrans" cxnId="{7598B93F-2CD8-4502-814A-6F0773B63793}">
      <dgm:prSet/>
      <dgm:spPr/>
      <dgm:t>
        <a:bodyPr/>
        <a:lstStyle/>
        <a:p>
          <a:endParaRPr lang="ru-RU"/>
        </a:p>
      </dgm:t>
    </dgm:pt>
    <dgm:pt modelId="{DDEE06EF-37C0-4AA5-8998-0DA3F79FA98C}">
      <dgm:prSet/>
      <dgm:spPr/>
      <dgm:t>
        <a:bodyPr/>
        <a:lstStyle/>
        <a:p>
          <a:r>
            <a:rPr lang="ru-RU" smtClean="0"/>
            <a:t>Внедрение системы электронного документооборота</a:t>
          </a:r>
          <a:endParaRPr lang="ru-RU"/>
        </a:p>
      </dgm:t>
    </dgm:pt>
    <dgm:pt modelId="{4D257CE9-B2E2-4FAE-911C-C086D0E301BE}" type="parTrans" cxnId="{3DCE272F-FAC0-441A-AB43-B253C4575D8C}">
      <dgm:prSet/>
      <dgm:spPr/>
      <dgm:t>
        <a:bodyPr/>
        <a:lstStyle/>
        <a:p>
          <a:endParaRPr lang="ru-RU"/>
        </a:p>
      </dgm:t>
    </dgm:pt>
    <dgm:pt modelId="{97E5A15D-5196-4FED-91DD-F6B1D8378012}" type="sibTrans" cxnId="{3DCE272F-FAC0-441A-AB43-B253C4575D8C}">
      <dgm:prSet/>
      <dgm:spPr/>
      <dgm:t>
        <a:bodyPr/>
        <a:lstStyle/>
        <a:p>
          <a:endParaRPr lang="ru-RU"/>
        </a:p>
      </dgm:t>
    </dgm:pt>
    <dgm:pt modelId="{D9AE2884-BAB6-498F-AAD9-9C213D1665A1}">
      <dgm:prSet/>
      <dgm:spPr/>
      <dgm:t>
        <a:bodyPr/>
        <a:lstStyle/>
        <a:p>
          <a:r>
            <a:rPr lang="ru-RU" smtClean="0"/>
            <a:t>Расширение взаимодействия с общественными организациями</a:t>
          </a:r>
          <a:endParaRPr lang="ru-RU"/>
        </a:p>
      </dgm:t>
    </dgm:pt>
    <dgm:pt modelId="{9DBCBD6F-CFCB-4B95-9350-1C681A022932}" type="parTrans" cxnId="{54BB095E-5671-4A3A-A8BB-19D064519CF6}">
      <dgm:prSet/>
      <dgm:spPr/>
      <dgm:t>
        <a:bodyPr/>
        <a:lstStyle/>
        <a:p>
          <a:endParaRPr lang="ru-RU"/>
        </a:p>
      </dgm:t>
    </dgm:pt>
    <dgm:pt modelId="{87BD3D62-A252-4492-B70F-BB88A949FF5A}" type="sibTrans" cxnId="{54BB095E-5671-4A3A-A8BB-19D064519CF6}">
      <dgm:prSet/>
      <dgm:spPr/>
      <dgm:t>
        <a:bodyPr/>
        <a:lstStyle/>
        <a:p>
          <a:endParaRPr lang="ru-RU"/>
        </a:p>
      </dgm:t>
    </dgm:pt>
    <dgm:pt modelId="{A93EB53F-7AF0-4CDE-92C9-73CAF3107DAB}">
      <dgm:prSet/>
      <dgm:spPr/>
      <dgm:t>
        <a:bodyPr/>
        <a:lstStyle/>
        <a:p>
          <a:endParaRPr lang="ru-RU" dirty="0"/>
        </a:p>
      </dgm:t>
    </dgm:pt>
    <dgm:pt modelId="{33A45E75-8B7F-48DC-8A03-882359A33D8E}" type="sibTrans" cxnId="{D841BA26-6A5F-47CE-AE81-6E75D8770AC6}">
      <dgm:prSet/>
      <dgm:spPr/>
      <dgm:t>
        <a:bodyPr/>
        <a:lstStyle/>
        <a:p>
          <a:endParaRPr lang="ru-RU"/>
        </a:p>
      </dgm:t>
    </dgm:pt>
    <dgm:pt modelId="{D3179886-BF77-414B-9D18-07E16723B65E}" type="parTrans" cxnId="{D841BA26-6A5F-47CE-AE81-6E75D8770AC6}">
      <dgm:prSet/>
      <dgm:spPr/>
      <dgm:t>
        <a:bodyPr/>
        <a:lstStyle/>
        <a:p>
          <a:endParaRPr lang="ru-RU"/>
        </a:p>
      </dgm:t>
    </dgm:pt>
    <dgm:pt modelId="{3CA5DB02-2540-4784-B8B5-2FBDAFF6A261}" type="pres">
      <dgm:prSet presAssocID="{6DC67412-3136-4BB9-9929-BD3D2BAB975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DAFA95-F9E4-4386-8C9C-2C5625020EAD}" type="pres">
      <dgm:prSet presAssocID="{0E473701-7BE5-411C-8204-2FD2166CDE1B}" presName="composite" presStyleCnt="0"/>
      <dgm:spPr/>
      <dgm:t>
        <a:bodyPr/>
        <a:lstStyle/>
        <a:p>
          <a:endParaRPr lang="ru-RU"/>
        </a:p>
      </dgm:t>
    </dgm:pt>
    <dgm:pt modelId="{6E05794F-E3F9-4840-90F1-B44D6D3F2358}" type="pres">
      <dgm:prSet presAssocID="{0E473701-7BE5-411C-8204-2FD2166CDE1B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CFFD19-A3B0-492C-8928-DF382AF1B327}" type="pres">
      <dgm:prSet presAssocID="{0E473701-7BE5-411C-8204-2FD2166CDE1B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E79EE1-7C62-4F21-A537-A40F68C2B20B}" type="pres">
      <dgm:prSet presAssocID="{4037B482-5521-4DE0-9B4F-56B75D6C9134}" presName="sp" presStyleCnt="0"/>
      <dgm:spPr/>
      <dgm:t>
        <a:bodyPr/>
        <a:lstStyle/>
        <a:p>
          <a:endParaRPr lang="ru-RU"/>
        </a:p>
      </dgm:t>
    </dgm:pt>
    <dgm:pt modelId="{69A9FBC5-A843-43F9-A58D-5F21A67457E6}" type="pres">
      <dgm:prSet presAssocID="{A93EB53F-7AF0-4CDE-92C9-73CAF3107DAB}" presName="composite" presStyleCnt="0"/>
      <dgm:spPr/>
      <dgm:t>
        <a:bodyPr/>
        <a:lstStyle/>
        <a:p>
          <a:endParaRPr lang="ru-RU"/>
        </a:p>
      </dgm:t>
    </dgm:pt>
    <dgm:pt modelId="{BF23FB51-5B0F-4866-AB86-1C81AC90E007}" type="pres">
      <dgm:prSet presAssocID="{A93EB53F-7AF0-4CDE-92C9-73CAF3107DAB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16FEEF-229D-4D33-9C48-DB6EAE07D239}" type="pres">
      <dgm:prSet presAssocID="{A93EB53F-7AF0-4CDE-92C9-73CAF3107DAB}" presName="descendantText" presStyleLbl="alignAcc1" presStyleIdx="1" presStyleCnt="5" custLinFactNeighborX="585" custLinFactNeighborY="-27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9CCD9F-3A87-4B13-9F91-CD163B393E90}" type="pres">
      <dgm:prSet presAssocID="{33A45E75-8B7F-48DC-8A03-882359A33D8E}" presName="sp" presStyleCnt="0"/>
      <dgm:spPr/>
      <dgm:t>
        <a:bodyPr/>
        <a:lstStyle/>
        <a:p>
          <a:endParaRPr lang="ru-RU"/>
        </a:p>
      </dgm:t>
    </dgm:pt>
    <dgm:pt modelId="{22DC6FB7-BD90-4428-9050-60DCFD233327}" type="pres">
      <dgm:prSet presAssocID="{9F9C5DAC-3D7E-42E7-94B6-48C8A76BCA6A}" presName="composite" presStyleCnt="0"/>
      <dgm:spPr/>
      <dgm:t>
        <a:bodyPr/>
        <a:lstStyle/>
        <a:p>
          <a:endParaRPr lang="ru-RU"/>
        </a:p>
      </dgm:t>
    </dgm:pt>
    <dgm:pt modelId="{BB5222F9-0967-423B-8400-ADF57EBA98DF}" type="pres">
      <dgm:prSet presAssocID="{9F9C5DAC-3D7E-42E7-94B6-48C8A76BCA6A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CF22C4-C910-40AE-8E4F-F1336C509CDD}" type="pres">
      <dgm:prSet presAssocID="{9F9C5DAC-3D7E-42E7-94B6-48C8A76BCA6A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6EF0CD-54BA-4D17-BB77-6CF8D51676A5}" type="pres">
      <dgm:prSet presAssocID="{445EB470-20B5-4CD8-B2AB-92B12E8CD0AD}" presName="sp" presStyleCnt="0"/>
      <dgm:spPr/>
      <dgm:t>
        <a:bodyPr/>
        <a:lstStyle/>
        <a:p>
          <a:endParaRPr lang="ru-RU"/>
        </a:p>
      </dgm:t>
    </dgm:pt>
    <dgm:pt modelId="{22AA12FB-1EFB-42D3-A7BE-7A71704F0056}" type="pres">
      <dgm:prSet presAssocID="{7AA3B159-97FC-499F-BA00-2D4881BF765F}" presName="composite" presStyleCnt="0"/>
      <dgm:spPr/>
      <dgm:t>
        <a:bodyPr/>
        <a:lstStyle/>
        <a:p>
          <a:endParaRPr lang="ru-RU"/>
        </a:p>
      </dgm:t>
    </dgm:pt>
    <dgm:pt modelId="{D31C2DF7-FDC9-4E81-B973-AAC7E4767AA1}" type="pres">
      <dgm:prSet presAssocID="{7AA3B159-97FC-499F-BA00-2D4881BF765F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712A6B-0081-47F0-8B0F-C11A0BB3F3A3}" type="pres">
      <dgm:prSet presAssocID="{7AA3B159-97FC-499F-BA00-2D4881BF765F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54B770-6CF7-4AB3-BC86-7500C0BEF3EC}" type="pres">
      <dgm:prSet presAssocID="{59C7C788-4D5D-4C89-8423-6EAC43259702}" presName="sp" presStyleCnt="0"/>
      <dgm:spPr/>
      <dgm:t>
        <a:bodyPr/>
        <a:lstStyle/>
        <a:p>
          <a:endParaRPr lang="ru-RU"/>
        </a:p>
      </dgm:t>
    </dgm:pt>
    <dgm:pt modelId="{A813D81A-DC26-4C65-B9DD-E3AA0C7AF9AF}" type="pres">
      <dgm:prSet presAssocID="{B8A98DB7-0F8C-43C2-B97F-717BF54635B5}" presName="composite" presStyleCnt="0"/>
      <dgm:spPr/>
      <dgm:t>
        <a:bodyPr/>
        <a:lstStyle/>
        <a:p>
          <a:endParaRPr lang="ru-RU"/>
        </a:p>
      </dgm:t>
    </dgm:pt>
    <dgm:pt modelId="{A2309424-F32C-4653-B43B-D6F180E3C915}" type="pres">
      <dgm:prSet presAssocID="{B8A98DB7-0F8C-43C2-B97F-717BF54635B5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F064AD-92E2-449C-BC63-4F77C3500A48}" type="pres">
      <dgm:prSet presAssocID="{B8A98DB7-0F8C-43C2-B97F-717BF54635B5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635BEC-6DBE-4716-9873-B7FAEB1429BA}" type="presOf" srcId="{9F9C5DAC-3D7E-42E7-94B6-48C8A76BCA6A}" destId="{BB5222F9-0967-423B-8400-ADF57EBA98DF}" srcOrd="0" destOrd="0" presId="urn:microsoft.com/office/officeart/2005/8/layout/chevron2"/>
    <dgm:cxn modelId="{0061EC99-D207-429E-A6B2-333B55A755D8}" srcId="{A93EB53F-7AF0-4CDE-92C9-73CAF3107DAB}" destId="{1634F7C2-4DC0-4B15-BF5A-5CB87489E0D3}" srcOrd="0" destOrd="0" parTransId="{3BB0F699-8117-44F7-8A94-3321A653BE08}" sibTransId="{D8CD04D1-D8E1-4FA6-A8FD-3A5D0D63BF3A}"/>
    <dgm:cxn modelId="{4FD6A3D3-608A-40D4-9980-72F9FEA6FA6A}" type="presOf" srcId="{DDEE06EF-37C0-4AA5-8998-0DA3F79FA98C}" destId="{84712A6B-0081-47F0-8B0F-C11A0BB3F3A3}" srcOrd="0" destOrd="0" presId="urn:microsoft.com/office/officeart/2005/8/layout/chevron2"/>
    <dgm:cxn modelId="{54BB095E-5671-4A3A-A8BB-19D064519CF6}" srcId="{B8A98DB7-0F8C-43C2-B97F-717BF54635B5}" destId="{D9AE2884-BAB6-498F-AAD9-9C213D1665A1}" srcOrd="0" destOrd="0" parTransId="{9DBCBD6F-CFCB-4B95-9350-1C681A022932}" sibTransId="{87BD3D62-A252-4492-B70F-BB88A949FF5A}"/>
    <dgm:cxn modelId="{C93D30B0-E06F-47FF-8ACB-CA2156DE1436}" type="presOf" srcId="{1634F7C2-4DC0-4B15-BF5A-5CB87489E0D3}" destId="{E816FEEF-229D-4D33-9C48-DB6EAE07D239}" srcOrd="0" destOrd="0" presId="urn:microsoft.com/office/officeart/2005/8/layout/chevron2"/>
    <dgm:cxn modelId="{D841BA26-6A5F-47CE-AE81-6E75D8770AC6}" srcId="{6DC67412-3136-4BB9-9929-BD3D2BAB9753}" destId="{A93EB53F-7AF0-4CDE-92C9-73CAF3107DAB}" srcOrd="1" destOrd="0" parTransId="{D3179886-BF77-414B-9D18-07E16723B65E}" sibTransId="{33A45E75-8B7F-48DC-8A03-882359A33D8E}"/>
    <dgm:cxn modelId="{2C3116D8-50C5-4DE9-8E29-4230F55665D0}" type="presOf" srcId="{7AA3B159-97FC-499F-BA00-2D4881BF765F}" destId="{D31C2DF7-FDC9-4E81-B973-AAC7E4767AA1}" srcOrd="0" destOrd="0" presId="urn:microsoft.com/office/officeart/2005/8/layout/chevron2"/>
    <dgm:cxn modelId="{D40E6145-64E3-42EC-A3F5-F8CE5EEFAAA0}" srcId="{0E473701-7BE5-411C-8204-2FD2166CDE1B}" destId="{F618D4B5-C6AF-45DC-B274-24E34D4F5DCC}" srcOrd="0" destOrd="0" parTransId="{EAF458AB-6C9D-437A-885A-E3E57A4BC175}" sibTransId="{773D2DB7-1D1F-41C0-86D5-DF0703A6D7F3}"/>
    <dgm:cxn modelId="{70E5954F-D8A9-4554-A08D-B296B352782A}" type="presOf" srcId="{D9AE2884-BAB6-498F-AAD9-9C213D1665A1}" destId="{52F064AD-92E2-449C-BC63-4F77C3500A48}" srcOrd="0" destOrd="0" presId="urn:microsoft.com/office/officeart/2005/8/layout/chevron2"/>
    <dgm:cxn modelId="{861ECCEC-26DD-4A38-966C-08F388751165}" srcId="{6DC67412-3136-4BB9-9929-BD3D2BAB9753}" destId="{0E473701-7BE5-411C-8204-2FD2166CDE1B}" srcOrd="0" destOrd="0" parTransId="{04A32791-4F6A-4441-B11B-91C30D8FD696}" sibTransId="{4037B482-5521-4DE0-9B4F-56B75D6C9134}"/>
    <dgm:cxn modelId="{D0E50009-0148-4E34-8A82-431D7A3BEADA}" srcId="{6DC67412-3136-4BB9-9929-BD3D2BAB9753}" destId="{9F9C5DAC-3D7E-42E7-94B6-48C8A76BCA6A}" srcOrd="2" destOrd="0" parTransId="{66208B8A-1253-428B-BBA8-5C24762A8948}" sibTransId="{445EB470-20B5-4CD8-B2AB-92B12E8CD0AD}"/>
    <dgm:cxn modelId="{B512EC9D-E457-4383-91C6-CD252D7F56C7}" srcId="{6DC67412-3136-4BB9-9929-BD3D2BAB9753}" destId="{B8A98DB7-0F8C-43C2-B97F-717BF54635B5}" srcOrd="4" destOrd="0" parTransId="{E39D55E9-6A58-4FC8-95BD-ED426878AB3C}" sibTransId="{ECFF21C2-F4C8-4354-A950-4FF2E37AB5DB}"/>
    <dgm:cxn modelId="{3DCE272F-FAC0-441A-AB43-B253C4575D8C}" srcId="{7AA3B159-97FC-499F-BA00-2D4881BF765F}" destId="{DDEE06EF-37C0-4AA5-8998-0DA3F79FA98C}" srcOrd="0" destOrd="0" parTransId="{4D257CE9-B2E2-4FAE-911C-C086D0E301BE}" sibTransId="{97E5A15D-5196-4FED-91DD-F6B1D8378012}"/>
    <dgm:cxn modelId="{482AA17D-99B3-405F-B134-9AD2055C83F8}" srcId="{6DC67412-3136-4BB9-9929-BD3D2BAB9753}" destId="{7AA3B159-97FC-499F-BA00-2D4881BF765F}" srcOrd="3" destOrd="0" parTransId="{847643AF-B252-429B-8B0A-201D83230C58}" sibTransId="{59C7C788-4D5D-4C89-8423-6EAC43259702}"/>
    <dgm:cxn modelId="{8A7051A8-F72B-476C-9ADC-31631327E1C1}" type="presOf" srcId="{F618D4B5-C6AF-45DC-B274-24E34D4F5DCC}" destId="{E7CFFD19-A3B0-492C-8928-DF382AF1B327}" srcOrd="0" destOrd="0" presId="urn:microsoft.com/office/officeart/2005/8/layout/chevron2"/>
    <dgm:cxn modelId="{BB9B1ACA-73AB-415F-AE93-5CA3B48A57E9}" type="presOf" srcId="{0E473701-7BE5-411C-8204-2FD2166CDE1B}" destId="{6E05794F-E3F9-4840-90F1-B44D6D3F2358}" srcOrd="0" destOrd="0" presId="urn:microsoft.com/office/officeart/2005/8/layout/chevron2"/>
    <dgm:cxn modelId="{7598B93F-2CD8-4502-814A-6F0773B63793}" srcId="{9F9C5DAC-3D7E-42E7-94B6-48C8A76BCA6A}" destId="{B9A8E027-0C76-4E79-B472-13D3CD3CEADF}" srcOrd="0" destOrd="0" parTransId="{0D144B07-AFAC-40B2-A01D-6235A8697348}" sibTransId="{DCB9AABA-B23F-4EEA-892F-B2B1147452B0}"/>
    <dgm:cxn modelId="{AA0F0ED1-90C3-4657-A488-EB5466EDCDD8}" type="presOf" srcId="{6DC67412-3136-4BB9-9929-BD3D2BAB9753}" destId="{3CA5DB02-2540-4784-B8B5-2FBDAFF6A261}" srcOrd="0" destOrd="0" presId="urn:microsoft.com/office/officeart/2005/8/layout/chevron2"/>
    <dgm:cxn modelId="{9EBDC2F0-11B6-45A2-857B-68A14D9FCA66}" type="presOf" srcId="{A93EB53F-7AF0-4CDE-92C9-73CAF3107DAB}" destId="{BF23FB51-5B0F-4866-AB86-1C81AC90E007}" srcOrd="0" destOrd="0" presId="urn:microsoft.com/office/officeart/2005/8/layout/chevron2"/>
    <dgm:cxn modelId="{83AAD3D3-842A-4F60-9AA6-33C12AFD44DB}" type="presOf" srcId="{B8A98DB7-0F8C-43C2-B97F-717BF54635B5}" destId="{A2309424-F32C-4653-B43B-D6F180E3C915}" srcOrd="0" destOrd="0" presId="urn:microsoft.com/office/officeart/2005/8/layout/chevron2"/>
    <dgm:cxn modelId="{E0BF2E04-31FD-4DB4-83E4-15041CA871FD}" type="presOf" srcId="{B9A8E027-0C76-4E79-B472-13D3CD3CEADF}" destId="{A4CF22C4-C910-40AE-8E4F-F1336C509CDD}" srcOrd="0" destOrd="0" presId="urn:microsoft.com/office/officeart/2005/8/layout/chevron2"/>
    <dgm:cxn modelId="{5455B209-119F-49BB-959C-63939AF17090}" type="presParOf" srcId="{3CA5DB02-2540-4784-B8B5-2FBDAFF6A261}" destId="{96DAFA95-F9E4-4386-8C9C-2C5625020EAD}" srcOrd="0" destOrd="0" presId="urn:microsoft.com/office/officeart/2005/8/layout/chevron2"/>
    <dgm:cxn modelId="{DA09F3EF-78D0-4532-9BDC-8D461C636755}" type="presParOf" srcId="{96DAFA95-F9E4-4386-8C9C-2C5625020EAD}" destId="{6E05794F-E3F9-4840-90F1-B44D6D3F2358}" srcOrd="0" destOrd="0" presId="urn:microsoft.com/office/officeart/2005/8/layout/chevron2"/>
    <dgm:cxn modelId="{3E1A9B51-5AFA-4228-88E0-5708098F6578}" type="presParOf" srcId="{96DAFA95-F9E4-4386-8C9C-2C5625020EAD}" destId="{E7CFFD19-A3B0-492C-8928-DF382AF1B327}" srcOrd="1" destOrd="0" presId="urn:microsoft.com/office/officeart/2005/8/layout/chevron2"/>
    <dgm:cxn modelId="{4431D606-EA62-40CC-A758-576BF003B0E5}" type="presParOf" srcId="{3CA5DB02-2540-4784-B8B5-2FBDAFF6A261}" destId="{4CE79EE1-7C62-4F21-A537-A40F68C2B20B}" srcOrd="1" destOrd="0" presId="urn:microsoft.com/office/officeart/2005/8/layout/chevron2"/>
    <dgm:cxn modelId="{FD06E30C-7AEB-4099-9106-C59A7FCDDB97}" type="presParOf" srcId="{3CA5DB02-2540-4784-B8B5-2FBDAFF6A261}" destId="{69A9FBC5-A843-43F9-A58D-5F21A67457E6}" srcOrd="2" destOrd="0" presId="urn:microsoft.com/office/officeart/2005/8/layout/chevron2"/>
    <dgm:cxn modelId="{C8B150D5-55AC-46B1-8B83-D2212B0E242A}" type="presParOf" srcId="{69A9FBC5-A843-43F9-A58D-5F21A67457E6}" destId="{BF23FB51-5B0F-4866-AB86-1C81AC90E007}" srcOrd="0" destOrd="0" presId="urn:microsoft.com/office/officeart/2005/8/layout/chevron2"/>
    <dgm:cxn modelId="{EB95B625-E757-45FE-B95B-A43AE2FFAA16}" type="presParOf" srcId="{69A9FBC5-A843-43F9-A58D-5F21A67457E6}" destId="{E816FEEF-229D-4D33-9C48-DB6EAE07D239}" srcOrd="1" destOrd="0" presId="urn:microsoft.com/office/officeart/2005/8/layout/chevron2"/>
    <dgm:cxn modelId="{F337FFEA-C6D0-4361-A45B-8431B2B943A9}" type="presParOf" srcId="{3CA5DB02-2540-4784-B8B5-2FBDAFF6A261}" destId="{E89CCD9F-3A87-4B13-9F91-CD163B393E90}" srcOrd="3" destOrd="0" presId="urn:microsoft.com/office/officeart/2005/8/layout/chevron2"/>
    <dgm:cxn modelId="{731FEEF2-1E97-4F9D-8C0D-81E8E0DAA8D8}" type="presParOf" srcId="{3CA5DB02-2540-4784-B8B5-2FBDAFF6A261}" destId="{22DC6FB7-BD90-4428-9050-60DCFD233327}" srcOrd="4" destOrd="0" presId="urn:microsoft.com/office/officeart/2005/8/layout/chevron2"/>
    <dgm:cxn modelId="{6D5B9453-6C0B-42F8-A2C0-34DAF323760F}" type="presParOf" srcId="{22DC6FB7-BD90-4428-9050-60DCFD233327}" destId="{BB5222F9-0967-423B-8400-ADF57EBA98DF}" srcOrd="0" destOrd="0" presId="urn:microsoft.com/office/officeart/2005/8/layout/chevron2"/>
    <dgm:cxn modelId="{783D6B21-9030-4363-995F-0ED4ABF1A6E2}" type="presParOf" srcId="{22DC6FB7-BD90-4428-9050-60DCFD233327}" destId="{A4CF22C4-C910-40AE-8E4F-F1336C509CDD}" srcOrd="1" destOrd="0" presId="urn:microsoft.com/office/officeart/2005/8/layout/chevron2"/>
    <dgm:cxn modelId="{BE30C211-9567-4489-8080-CBEBE2E1A72A}" type="presParOf" srcId="{3CA5DB02-2540-4784-B8B5-2FBDAFF6A261}" destId="{756EF0CD-54BA-4D17-BB77-6CF8D51676A5}" srcOrd="5" destOrd="0" presId="urn:microsoft.com/office/officeart/2005/8/layout/chevron2"/>
    <dgm:cxn modelId="{961E26D3-66BF-4478-84E6-0639256FE355}" type="presParOf" srcId="{3CA5DB02-2540-4784-B8B5-2FBDAFF6A261}" destId="{22AA12FB-1EFB-42D3-A7BE-7A71704F0056}" srcOrd="6" destOrd="0" presId="urn:microsoft.com/office/officeart/2005/8/layout/chevron2"/>
    <dgm:cxn modelId="{964FACF9-D3C2-4B02-AEF7-8185BABAE88E}" type="presParOf" srcId="{22AA12FB-1EFB-42D3-A7BE-7A71704F0056}" destId="{D31C2DF7-FDC9-4E81-B973-AAC7E4767AA1}" srcOrd="0" destOrd="0" presId="urn:microsoft.com/office/officeart/2005/8/layout/chevron2"/>
    <dgm:cxn modelId="{F19518C3-1B61-4C0B-9E39-7BD6E7A828A3}" type="presParOf" srcId="{22AA12FB-1EFB-42D3-A7BE-7A71704F0056}" destId="{84712A6B-0081-47F0-8B0F-C11A0BB3F3A3}" srcOrd="1" destOrd="0" presId="urn:microsoft.com/office/officeart/2005/8/layout/chevron2"/>
    <dgm:cxn modelId="{4DE452CB-9729-4988-8E5C-78F1546F66DA}" type="presParOf" srcId="{3CA5DB02-2540-4784-B8B5-2FBDAFF6A261}" destId="{9654B770-6CF7-4AB3-BC86-7500C0BEF3EC}" srcOrd="7" destOrd="0" presId="urn:microsoft.com/office/officeart/2005/8/layout/chevron2"/>
    <dgm:cxn modelId="{E5A0B1E4-83D5-4640-9408-4413420B62C3}" type="presParOf" srcId="{3CA5DB02-2540-4784-B8B5-2FBDAFF6A261}" destId="{A813D81A-DC26-4C65-B9DD-E3AA0C7AF9AF}" srcOrd="8" destOrd="0" presId="urn:microsoft.com/office/officeart/2005/8/layout/chevron2"/>
    <dgm:cxn modelId="{31328071-8E50-4BF2-A63C-4815C556C0BC}" type="presParOf" srcId="{A813D81A-DC26-4C65-B9DD-E3AA0C7AF9AF}" destId="{A2309424-F32C-4653-B43B-D6F180E3C915}" srcOrd="0" destOrd="0" presId="urn:microsoft.com/office/officeart/2005/8/layout/chevron2"/>
    <dgm:cxn modelId="{C2EA3A4B-C484-485A-B708-0C37A89C602F}" type="presParOf" srcId="{A813D81A-DC26-4C65-B9DD-E3AA0C7AF9AF}" destId="{52F064AD-92E2-449C-BC63-4F77C3500A4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05794F-E3F9-4840-90F1-B44D6D3F2358}">
      <dsp:nvSpPr>
        <dsp:cNvPr id="0" name=""/>
        <dsp:cNvSpPr/>
      </dsp:nvSpPr>
      <dsp:spPr>
        <a:xfrm rot="5400000">
          <a:off x="-193045" y="194657"/>
          <a:ext cx="1286967" cy="900877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 rot="-5400000">
        <a:off x="1" y="452051"/>
        <a:ext cx="900877" cy="386090"/>
      </dsp:txXfrm>
    </dsp:sp>
    <dsp:sp modelId="{E7CFFD19-A3B0-492C-8928-DF382AF1B327}">
      <dsp:nvSpPr>
        <dsp:cNvPr id="0" name=""/>
        <dsp:cNvSpPr/>
      </dsp:nvSpPr>
      <dsp:spPr>
        <a:xfrm rot="5400000">
          <a:off x="4748697" y="-3846208"/>
          <a:ext cx="836528" cy="853216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Внедрение информационно – аналитической системы управления региональной программой капитального ремонта общего имущества в многоквартирных домах ООО «</a:t>
          </a:r>
          <a:r>
            <a:rPr lang="ru-RU" sz="1800" kern="1200" smtClean="0"/>
            <a:t>БСТ</a:t>
          </a:r>
          <a:r>
            <a:rPr lang="ru-RU" sz="1800" kern="1200" smtClean="0"/>
            <a:t>»</a:t>
          </a:r>
          <a:endParaRPr lang="ru-RU" sz="1800" kern="1200" dirty="0"/>
        </a:p>
      </dsp:txBody>
      <dsp:txXfrm rot="-5400000">
        <a:off x="900877" y="42448"/>
        <a:ext cx="8491333" cy="754856"/>
      </dsp:txXfrm>
    </dsp:sp>
    <dsp:sp modelId="{BF23FB51-5B0F-4866-AB86-1C81AC90E007}">
      <dsp:nvSpPr>
        <dsp:cNvPr id="0" name=""/>
        <dsp:cNvSpPr/>
      </dsp:nvSpPr>
      <dsp:spPr>
        <a:xfrm rot="5400000">
          <a:off x="-193045" y="1366275"/>
          <a:ext cx="1286967" cy="900877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 rot="-5400000">
        <a:off x="1" y="1623669"/>
        <a:ext cx="900877" cy="386090"/>
      </dsp:txXfrm>
    </dsp:sp>
    <dsp:sp modelId="{E816FEEF-229D-4D33-9C48-DB6EAE07D239}">
      <dsp:nvSpPr>
        <dsp:cNvPr id="0" name=""/>
        <dsp:cNvSpPr/>
      </dsp:nvSpPr>
      <dsp:spPr>
        <a:xfrm rot="5400000">
          <a:off x="4748697" y="-2697486"/>
          <a:ext cx="836528" cy="853216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Модернизация личного кабинета и раскрываемой информации на сайте СНКО «Региональный фонд»</a:t>
          </a:r>
          <a:endParaRPr lang="ru-RU" sz="1800" kern="1200" dirty="0"/>
        </a:p>
      </dsp:txBody>
      <dsp:txXfrm rot="-5400000">
        <a:off x="900877" y="1191170"/>
        <a:ext cx="8491333" cy="754856"/>
      </dsp:txXfrm>
    </dsp:sp>
    <dsp:sp modelId="{BB5222F9-0967-423B-8400-ADF57EBA98DF}">
      <dsp:nvSpPr>
        <dsp:cNvPr id="0" name=""/>
        <dsp:cNvSpPr/>
      </dsp:nvSpPr>
      <dsp:spPr>
        <a:xfrm rot="5400000">
          <a:off x="-193045" y="2537893"/>
          <a:ext cx="1286967" cy="900877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 rot="-5400000">
        <a:off x="1" y="2795287"/>
        <a:ext cx="900877" cy="386090"/>
      </dsp:txXfrm>
    </dsp:sp>
    <dsp:sp modelId="{A4CF22C4-C910-40AE-8E4F-F1336C509CDD}">
      <dsp:nvSpPr>
        <dsp:cNvPr id="0" name=""/>
        <dsp:cNvSpPr/>
      </dsp:nvSpPr>
      <dsp:spPr>
        <a:xfrm rot="5400000">
          <a:off x="4748697" y="-1502972"/>
          <a:ext cx="836528" cy="853216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smtClean="0"/>
            <a:t>Ведение единой технологической политики</a:t>
          </a:r>
          <a:endParaRPr lang="ru-RU" sz="1800" kern="1200"/>
        </a:p>
      </dsp:txBody>
      <dsp:txXfrm rot="-5400000">
        <a:off x="900877" y="2385684"/>
        <a:ext cx="8491333" cy="754856"/>
      </dsp:txXfrm>
    </dsp:sp>
    <dsp:sp modelId="{D31C2DF7-FDC9-4E81-B973-AAC7E4767AA1}">
      <dsp:nvSpPr>
        <dsp:cNvPr id="0" name=""/>
        <dsp:cNvSpPr/>
      </dsp:nvSpPr>
      <dsp:spPr>
        <a:xfrm rot="5400000">
          <a:off x="-193045" y="3709511"/>
          <a:ext cx="1286967" cy="900877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 rot="-5400000">
        <a:off x="1" y="3966905"/>
        <a:ext cx="900877" cy="386090"/>
      </dsp:txXfrm>
    </dsp:sp>
    <dsp:sp modelId="{84712A6B-0081-47F0-8B0F-C11A0BB3F3A3}">
      <dsp:nvSpPr>
        <dsp:cNvPr id="0" name=""/>
        <dsp:cNvSpPr/>
      </dsp:nvSpPr>
      <dsp:spPr>
        <a:xfrm rot="5400000">
          <a:off x="4748697" y="-331354"/>
          <a:ext cx="836528" cy="853216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smtClean="0"/>
            <a:t>Внедрение системы электронного документооборота</a:t>
          </a:r>
          <a:endParaRPr lang="ru-RU" sz="1800" kern="1200"/>
        </a:p>
      </dsp:txBody>
      <dsp:txXfrm rot="-5400000">
        <a:off x="900877" y="3557302"/>
        <a:ext cx="8491333" cy="754856"/>
      </dsp:txXfrm>
    </dsp:sp>
    <dsp:sp modelId="{A2309424-F32C-4653-B43B-D6F180E3C915}">
      <dsp:nvSpPr>
        <dsp:cNvPr id="0" name=""/>
        <dsp:cNvSpPr/>
      </dsp:nvSpPr>
      <dsp:spPr>
        <a:xfrm rot="5400000">
          <a:off x="-193045" y="4881129"/>
          <a:ext cx="1286967" cy="900877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 rot="-5400000">
        <a:off x="1" y="5138523"/>
        <a:ext cx="900877" cy="386090"/>
      </dsp:txXfrm>
    </dsp:sp>
    <dsp:sp modelId="{52F064AD-92E2-449C-BC63-4F77C3500A48}">
      <dsp:nvSpPr>
        <dsp:cNvPr id="0" name=""/>
        <dsp:cNvSpPr/>
      </dsp:nvSpPr>
      <dsp:spPr>
        <a:xfrm rot="5400000">
          <a:off x="4748697" y="840264"/>
          <a:ext cx="836528" cy="853216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smtClean="0"/>
            <a:t>Расширение взаимодействия с общественными организациями</a:t>
          </a:r>
          <a:endParaRPr lang="ru-RU" sz="1800" kern="1200"/>
        </a:p>
      </dsp:txBody>
      <dsp:txXfrm rot="-5400000">
        <a:off x="900877" y="4728920"/>
        <a:ext cx="8491333" cy="7548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0.16265</cdr:x>
      <cdr:y>0.46117</cdr:y>
    </cdr:from>
    <cdr:to>
      <cdr:x>0.26239</cdr:x>
      <cdr:y>0.50464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81164" y="2291344"/>
          <a:ext cx="540358" cy="2159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rot="-2700000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98,3%</a:t>
          </a:r>
          <a:endParaRPr lang="ru-RU" sz="11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0.87912</cdr:x>
      <cdr:y>0.49275</cdr:y>
    </cdr:from>
    <cdr:to>
      <cdr:x>1</cdr:x>
      <cdr:y>0.55316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4762800" y="2448272"/>
          <a:ext cx="654867" cy="3001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rot="-2700000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78,3</a:t>
          </a:r>
          <a:r>
            <a:rPr lang="ru-RU" sz="1100" dirty="0" smtClean="0"/>
            <a:t>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0.63705</cdr:x>
      <cdr:y>0.46377</cdr:y>
    </cdr:from>
    <cdr:to>
      <cdr:x>0.76996</cdr:x>
      <cdr:y>0.50932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3451312" y="2304256"/>
          <a:ext cx="720080" cy="2263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rot="-2700000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93,9</a:t>
          </a:r>
          <a:r>
            <a:rPr lang="ru-RU" sz="1100" dirty="0" smtClean="0"/>
            <a:t>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0.40189</cdr:x>
      <cdr:y>0.45959</cdr:y>
    </cdr:from>
    <cdr:to>
      <cdr:x>0.52314</cdr:x>
      <cdr:y>0.50307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177308" y="2283484"/>
          <a:ext cx="656905" cy="216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rot="-2700000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94,3</a:t>
          </a:r>
          <a:r>
            <a:rPr lang="ru-RU" sz="1100" dirty="0" smtClean="0"/>
            <a:t>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0.20252</cdr:x>
      <cdr:y>0.42029</cdr:y>
    </cdr:from>
    <cdr:to>
      <cdr:x>0.30225</cdr:x>
      <cdr:y>0.46377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1097188" y="2088232"/>
          <a:ext cx="540304" cy="2160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rot="-2700000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  <a:endParaRPr lang="ru-RU" sz="11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0.29885</cdr:x>
      <cdr:y>0.26511</cdr:y>
    </cdr:from>
    <cdr:to>
      <cdr:x>0.39859</cdr:x>
      <cdr:y>0.30858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1619095" y="1317223"/>
          <a:ext cx="540358" cy="2159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rot="-2700000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420</a:t>
          </a:r>
          <a:endParaRPr lang="ru-RU" sz="11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0.58797</cdr:x>
      <cdr:y>0.31884</cdr:y>
    </cdr:from>
    <cdr:to>
      <cdr:x>0.68771</cdr:x>
      <cdr:y>0.36232</cdr:y>
    </cdr:to>
    <cdr:sp macro="" textlink="">
      <cdr:nvSpPr>
        <cdr:cNvPr id="11" name="TextBox 1"/>
        <cdr:cNvSpPr txBox="1"/>
      </cdr:nvSpPr>
      <cdr:spPr>
        <a:xfrm xmlns:a="http://schemas.openxmlformats.org/drawingml/2006/main">
          <a:off x="3185420" y="1584176"/>
          <a:ext cx="540358" cy="216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rot="-2700000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389</a:t>
          </a:r>
          <a:endParaRPr lang="ru-RU" sz="11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0.82926</cdr:x>
      <cdr:y>0.34783</cdr:y>
    </cdr:from>
    <cdr:to>
      <cdr:x>0.92899</cdr:x>
      <cdr:y>0.39131</cdr:y>
    </cdr:to>
    <cdr:sp macro="" textlink="">
      <cdr:nvSpPr>
        <cdr:cNvPr id="12" name="TextBox 1"/>
        <cdr:cNvSpPr txBox="1"/>
      </cdr:nvSpPr>
      <cdr:spPr>
        <a:xfrm xmlns:a="http://schemas.openxmlformats.org/drawingml/2006/main">
          <a:off x="4492676" y="1728192"/>
          <a:ext cx="540304" cy="2160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rot="-2700000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367</a:t>
          </a:r>
        </a:p>
      </cdr:txBody>
    </cdr:sp>
  </cdr:relSizeAnchor>
  <cdr:relSizeAnchor xmlns:cdr="http://schemas.openxmlformats.org/drawingml/2006/chartDrawing">
    <cdr:from>
      <cdr:x>0.78143</cdr:x>
      <cdr:y>0.17391</cdr:y>
    </cdr:from>
    <cdr:to>
      <cdr:x>0.88116</cdr:x>
      <cdr:y>0.21739</cdr:y>
    </cdr:to>
    <cdr:sp macro="" textlink="">
      <cdr:nvSpPr>
        <cdr:cNvPr id="13" name="TextBox 1"/>
        <cdr:cNvSpPr txBox="1"/>
      </cdr:nvSpPr>
      <cdr:spPr>
        <a:xfrm xmlns:a="http://schemas.openxmlformats.org/drawingml/2006/main">
          <a:off x="4233533" y="864096"/>
          <a:ext cx="540304" cy="2160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rot="-2700000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475</a:t>
          </a:r>
          <a:endParaRPr lang="ru-RU" sz="11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0.5348</cdr:x>
      <cdr:y>0.26795</cdr:y>
    </cdr:from>
    <cdr:to>
      <cdr:x>0.63453</cdr:x>
      <cdr:y>0.31143</cdr:y>
    </cdr:to>
    <cdr:sp macro="" textlink="">
      <cdr:nvSpPr>
        <cdr:cNvPr id="14" name="TextBox 1"/>
        <cdr:cNvSpPr txBox="1"/>
      </cdr:nvSpPr>
      <cdr:spPr>
        <a:xfrm xmlns:a="http://schemas.openxmlformats.org/drawingml/2006/main">
          <a:off x="2897388" y="1331336"/>
          <a:ext cx="540304" cy="216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rot="-2700000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414</a:t>
          </a:r>
          <a:endParaRPr lang="ru-RU" sz="11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0.36202</cdr:x>
      <cdr:y>0.30435</cdr:y>
    </cdr:from>
    <cdr:to>
      <cdr:x>0.46176</cdr:x>
      <cdr:y>0.34783</cdr:y>
    </cdr:to>
    <cdr:sp macro="" textlink="">
      <cdr:nvSpPr>
        <cdr:cNvPr id="15" name="TextBox 1"/>
        <cdr:cNvSpPr txBox="1"/>
      </cdr:nvSpPr>
      <cdr:spPr>
        <a:xfrm xmlns:a="http://schemas.openxmlformats.org/drawingml/2006/main">
          <a:off x="1961284" y="1512168"/>
          <a:ext cx="540358" cy="216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rot="-2700000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396</a:t>
          </a:r>
          <a:endParaRPr lang="ru-RU" sz="11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0.46319</cdr:x>
      <cdr:y>0.30637</cdr:y>
    </cdr:from>
    <cdr:to>
      <cdr:x>0.54652</cdr:x>
      <cdr:y>0.3702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201911" y="1728192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39%</a:t>
          </a:r>
          <a:endParaRPr lang="ru-RU" sz="11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0.24444</cdr:x>
      <cdr:y>0.49786</cdr:y>
    </cdr:from>
    <cdr:to>
      <cdr:x>0.33819</cdr:x>
      <cdr:y>0.54892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689743" y="2808312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23%</a:t>
          </a:r>
          <a:endParaRPr lang="ru-RU" sz="11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0.52569</cdr:x>
      <cdr:y>0.57445</cdr:y>
    </cdr:from>
    <cdr:to>
      <cdr:x>0.60902</cdr:x>
      <cdr:y>0.62551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633959" y="3240360"/>
          <a:ext cx="57606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13%</a:t>
          </a:r>
          <a:endParaRPr lang="ru-RU" sz="11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0.39027</cdr:x>
      <cdr:y>0.65105</cdr:y>
    </cdr:from>
    <cdr:to>
      <cdr:x>0.48537</cdr:x>
      <cdr:y>0.70211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348094" y="3672431"/>
          <a:ext cx="572150" cy="2880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11%</a:t>
          </a:r>
          <a:endParaRPr lang="ru-RU" sz="11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0.2711</cdr:x>
      <cdr:y>0.30637</cdr:y>
    </cdr:from>
    <cdr:to>
      <cdr:x>0.34402</cdr:x>
      <cdr:y>0.35744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631107" y="1728192"/>
          <a:ext cx="438709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5%</a:t>
          </a:r>
          <a:endParaRPr lang="ru-RU" sz="11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0.59378</cdr:x>
      <cdr:y>0.29172</cdr:y>
    </cdr:from>
    <cdr:to>
      <cdr:x>0.6871</cdr:x>
      <cdr:y>0.36748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019148" y="1386429"/>
          <a:ext cx="631660" cy="3600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83%</a:t>
          </a:r>
          <a:endParaRPr lang="ru-RU" sz="14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0.34648</cdr:x>
      <cdr:y>0.32448</cdr:y>
    </cdr:from>
    <cdr:to>
      <cdr:x>0.43739</cdr:x>
      <cdr:y>0.40024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345248" y="1542124"/>
          <a:ext cx="615348" cy="3600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9%</a:t>
          </a:r>
          <a:endParaRPr lang="ru-RU" sz="14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body"/>
          </p:nvPr>
        </p:nvSpPr>
        <p:spPr>
          <a:xfrm>
            <a:off x="701791" y="4564698"/>
            <a:ext cx="5613999" cy="4324281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37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045441" cy="480188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13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&lt;заголовок&gt;</a:t>
            </a:r>
          </a:p>
        </p:txBody>
      </p:sp>
      <p:sp>
        <p:nvSpPr>
          <p:cNvPr id="38" name="PlaceHolder 3"/>
          <p:cNvSpPr>
            <a:spLocks noGrp="1"/>
          </p:cNvSpPr>
          <p:nvPr>
            <p:ph type="dt"/>
          </p:nvPr>
        </p:nvSpPr>
        <p:spPr>
          <a:xfrm>
            <a:off x="3972141" y="0"/>
            <a:ext cx="3045441" cy="480188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ru-RU" sz="13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&lt;дата/время&gt;</a:t>
            </a:r>
          </a:p>
        </p:txBody>
      </p:sp>
      <p:sp>
        <p:nvSpPr>
          <p:cNvPr id="39" name="PlaceHolder 4"/>
          <p:cNvSpPr>
            <a:spLocks noGrp="1"/>
          </p:cNvSpPr>
          <p:nvPr>
            <p:ph type="ftr"/>
          </p:nvPr>
        </p:nvSpPr>
        <p:spPr>
          <a:xfrm>
            <a:off x="0" y="9129720"/>
            <a:ext cx="3045441" cy="480188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ru-RU" sz="13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&lt;нижний колонтитул&gt;</a:t>
            </a:r>
          </a:p>
        </p:txBody>
      </p:sp>
      <p:sp>
        <p:nvSpPr>
          <p:cNvPr id="40" name="PlaceHolder 5"/>
          <p:cNvSpPr>
            <a:spLocks noGrp="1"/>
          </p:cNvSpPr>
          <p:nvPr>
            <p:ph type="sldNum"/>
          </p:nvPr>
        </p:nvSpPr>
        <p:spPr>
          <a:xfrm>
            <a:off x="3972141" y="9129720"/>
            <a:ext cx="3045441" cy="480188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411D7370-902B-47D3-852B-B788E6529846}" type="slidenum">
              <a:rPr lang="ru-RU" sz="13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ru-RU" sz="13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29698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body"/>
          </p:nvPr>
        </p:nvSpPr>
        <p:spPr>
          <a:xfrm>
            <a:off x="993202" y="3228973"/>
            <a:ext cx="7938266" cy="3057154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18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2" name="CustomShape 2"/>
          <p:cNvSpPr/>
          <p:nvPr/>
        </p:nvSpPr>
        <p:spPr>
          <a:xfrm>
            <a:off x="5623690" y="6456652"/>
            <a:ext cx="4298306" cy="33781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2440" tIns="41220" rIns="82440" bIns="41220" anchor="b"/>
          <a:lstStyle/>
          <a:p>
            <a:pPr algn="r">
              <a:lnSpc>
                <a:spcPct val="100000"/>
              </a:lnSpc>
            </a:pPr>
            <a:fld id="{C4D6FD8D-6EBF-45A2-95CF-ED7E07343036}" type="slidenum">
              <a:rPr lang="ru-RU" sz="11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3</a:t>
            </a:fld>
            <a:endParaRPr lang="ru-RU" sz="16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27421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/>
          </p:cNvSpPr>
          <p:nvPr>
            <p:ph type="body"/>
          </p:nvPr>
        </p:nvSpPr>
        <p:spPr>
          <a:xfrm>
            <a:off x="993202" y="3228973"/>
            <a:ext cx="7938266" cy="3057154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18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0" name="CustomShape 2"/>
          <p:cNvSpPr/>
          <p:nvPr/>
        </p:nvSpPr>
        <p:spPr>
          <a:xfrm>
            <a:off x="5623690" y="6456652"/>
            <a:ext cx="4298306" cy="33781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2440" tIns="41220" rIns="82440" bIns="41220" anchor="b"/>
          <a:lstStyle/>
          <a:p>
            <a:pPr algn="r">
              <a:lnSpc>
                <a:spcPct val="100000"/>
              </a:lnSpc>
            </a:pPr>
            <a:fld id="{54A22C18-3C6F-47E1-855D-2CAB832862C6}" type="slidenum">
              <a:rPr lang="ru-RU" sz="11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4</a:t>
            </a:fld>
            <a:endParaRPr lang="ru-RU" sz="16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13073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body"/>
          </p:nvPr>
        </p:nvSpPr>
        <p:spPr>
          <a:xfrm>
            <a:off x="993202" y="3228973"/>
            <a:ext cx="7938266" cy="3057154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18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2" name="CustomShape 2"/>
          <p:cNvSpPr/>
          <p:nvPr/>
        </p:nvSpPr>
        <p:spPr>
          <a:xfrm>
            <a:off x="5623690" y="6456652"/>
            <a:ext cx="4298306" cy="33781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2440" tIns="41220" rIns="82440" bIns="41220" anchor="b"/>
          <a:lstStyle/>
          <a:p>
            <a:pPr algn="r">
              <a:lnSpc>
                <a:spcPct val="100000"/>
              </a:lnSpc>
            </a:pPr>
            <a:fld id="{8157ED3E-E098-41C9-8867-C35E17821521}" type="slidenum">
              <a:rPr lang="ru-RU" sz="11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5</a:t>
            </a:fld>
            <a:endParaRPr lang="ru-RU" sz="16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19691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body"/>
          </p:nvPr>
        </p:nvSpPr>
        <p:spPr>
          <a:xfrm>
            <a:off x="993202" y="3228973"/>
            <a:ext cx="7938266" cy="3057154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18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6" name="CustomShape 2"/>
          <p:cNvSpPr/>
          <p:nvPr/>
        </p:nvSpPr>
        <p:spPr>
          <a:xfrm>
            <a:off x="5623690" y="6456652"/>
            <a:ext cx="4298306" cy="33781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2440" tIns="41220" rIns="82440" bIns="41220" anchor="b"/>
          <a:lstStyle/>
          <a:p>
            <a:pPr algn="r">
              <a:lnSpc>
                <a:spcPct val="100000"/>
              </a:lnSpc>
            </a:pPr>
            <a:fld id="{37D389FF-3184-4EAA-BF1D-5603EFCD0CF8}" type="slidenum">
              <a:rPr lang="ru-RU" sz="11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6</a:t>
            </a:fld>
            <a:endParaRPr lang="ru-RU" sz="16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5176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/>
          </p:cNvSpPr>
          <p:nvPr>
            <p:ph type="body"/>
          </p:nvPr>
        </p:nvSpPr>
        <p:spPr>
          <a:xfrm>
            <a:off x="993202" y="3228973"/>
            <a:ext cx="7938266" cy="3057154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18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0" name="CustomShape 2"/>
          <p:cNvSpPr/>
          <p:nvPr/>
        </p:nvSpPr>
        <p:spPr>
          <a:xfrm>
            <a:off x="5623690" y="6456652"/>
            <a:ext cx="4298306" cy="33781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2440" tIns="41220" rIns="82440" bIns="41220" anchor="b"/>
          <a:lstStyle/>
          <a:p>
            <a:pPr algn="r">
              <a:lnSpc>
                <a:spcPct val="100000"/>
              </a:lnSpc>
            </a:pPr>
            <a:fld id="{54A22C18-3C6F-47E1-855D-2CAB832862C6}" type="slidenum">
              <a:rPr lang="ru-RU" sz="11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7</a:t>
            </a:fld>
            <a:endParaRPr lang="ru-RU" sz="16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60911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body"/>
          </p:nvPr>
        </p:nvSpPr>
        <p:spPr>
          <a:xfrm>
            <a:off x="993202" y="3228973"/>
            <a:ext cx="7938266" cy="3057154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18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2" name="CustomShape 2"/>
          <p:cNvSpPr/>
          <p:nvPr/>
        </p:nvSpPr>
        <p:spPr>
          <a:xfrm>
            <a:off x="5623690" y="6456652"/>
            <a:ext cx="4298306" cy="33781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2440" tIns="41220" rIns="82440" bIns="41220" anchor="b"/>
          <a:lstStyle/>
          <a:p>
            <a:pPr algn="r">
              <a:lnSpc>
                <a:spcPct val="100000"/>
              </a:lnSpc>
            </a:pPr>
            <a:fld id="{788F00E0-F2DF-41D3-9079-D11977E38800}" type="slidenum">
              <a:rPr lang="ru-RU" sz="11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8</a:t>
            </a:fld>
            <a:endParaRPr lang="ru-RU" sz="16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212670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body"/>
          </p:nvPr>
        </p:nvSpPr>
        <p:spPr>
          <a:xfrm>
            <a:off x="993202" y="3228973"/>
            <a:ext cx="7938266" cy="3057154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18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2" name="CustomShape 2"/>
          <p:cNvSpPr/>
          <p:nvPr/>
        </p:nvSpPr>
        <p:spPr>
          <a:xfrm>
            <a:off x="5623690" y="6456652"/>
            <a:ext cx="4298306" cy="33781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2440" tIns="41220" rIns="82440" bIns="41220" anchor="b"/>
          <a:lstStyle/>
          <a:p>
            <a:pPr algn="r">
              <a:lnSpc>
                <a:spcPct val="100000"/>
              </a:lnSpc>
            </a:pPr>
            <a:fld id="{788F00E0-F2DF-41D3-9079-D11977E38800}" type="slidenum">
              <a:rPr lang="ru-RU" sz="11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9</a:t>
            </a:fld>
            <a:endParaRPr lang="ru-RU" sz="16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249785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body"/>
          </p:nvPr>
        </p:nvSpPr>
        <p:spPr>
          <a:xfrm>
            <a:off x="993202" y="3228973"/>
            <a:ext cx="7938266" cy="3057154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18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2" name="CustomShape 2"/>
          <p:cNvSpPr/>
          <p:nvPr/>
        </p:nvSpPr>
        <p:spPr>
          <a:xfrm>
            <a:off x="5623690" y="6456652"/>
            <a:ext cx="4298306" cy="33781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2440" tIns="41220" rIns="82440" bIns="41220" anchor="b"/>
          <a:lstStyle/>
          <a:p>
            <a:pPr algn="r">
              <a:lnSpc>
                <a:spcPct val="100000"/>
              </a:lnSpc>
            </a:pPr>
            <a:fld id="{788F00E0-F2DF-41D3-9079-D11977E38800}" type="slidenum">
              <a:rPr lang="ru-RU" sz="11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10</a:t>
            </a:fld>
            <a:endParaRPr lang="ru-RU" sz="16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25082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body"/>
          </p:nvPr>
        </p:nvSpPr>
        <p:spPr>
          <a:xfrm>
            <a:off x="993202" y="3228973"/>
            <a:ext cx="7938266" cy="3057154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18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2" name="CustomShape 2"/>
          <p:cNvSpPr/>
          <p:nvPr/>
        </p:nvSpPr>
        <p:spPr>
          <a:xfrm>
            <a:off x="5623690" y="6456652"/>
            <a:ext cx="4298306" cy="33781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2440" tIns="41220" rIns="82440" bIns="41220" anchor="b"/>
          <a:lstStyle/>
          <a:p>
            <a:pPr algn="r">
              <a:lnSpc>
                <a:spcPct val="100000"/>
              </a:lnSpc>
            </a:pPr>
            <a:fld id="{4684FF03-BD15-4C67-A653-8EEADFEF8F3F}" type="slidenum">
              <a:rPr lang="ru-RU" sz="11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11</a:t>
            </a:fld>
            <a:endParaRPr lang="ru-RU" sz="16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1858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962352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34600" y="4060440"/>
            <a:ext cx="962352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465880" y="4060440"/>
            <a:ext cx="469620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34600" y="4060440"/>
            <a:ext cx="469620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962352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534600" y="1769400"/>
            <a:ext cx="962352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" name="Рисунок 33"/>
          <p:cNvPicPr/>
          <p:nvPr/>
        </p:nvPicPr>
        <p:blipFill>
          <a:blip r:embed="rId2"/>
          <a:stretch/>
        </p:blipFill>
        <p:spPr>
          <a:xfrm>
            <a:off x="2597760" y="1769040"/>
            <a:ext cx="5496840" cy="4385880"/>
          </a:xfrm>
          <a:prstGeom prst="rect">
            <a:avLst/>
          </a:prstGeom>
          <a:ln>
            <a:noFill/>
          </a:ln>
        </p:spPr>
      </p:pic>
      <p:pic>
        <p:nvPicPr>
          <p:cNvPr id="35" name="Рисунок 34"/>
          <p:cNvPicPr/>
          <p:nvPr/>
        </p:nvPicPr>
        <p:blipFill>
          <a:blip r:embed="rId2"/>
          <a:stretch/>
        </p:blipFill>
        <p:spPr>
          <a:xfrm>
            <a:off x="2597760" y="1769040"/>
            <a:ext cx="5496840" cy="43858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600" y="1769400"/>
            <a:ext cx="9623520" cy="4385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962352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34600" y="301680"/>
            <a:ext cx="9623520" cy="5853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34600" y="4060440"/>
            <a:ext cx="469620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465880" y="4060440"/>
            <a:ext cx="469620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34600" y="4060440"/>
            <a:ext cx="962352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текста заголовка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9623520" cy="43858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3.png"/><Relationship Id="rId9" Type="http://schemas.microsoft.com/office/2007/relationships/diagramDrawing" Target="../diagrams/drawing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chart" Target="../charts/chart6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chart" Target="../charts/chart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3.png"/><Relationship Id="rId9" Type="http://schemas.microsoft.com/office/2007/relationships/diagramDrawing" Target="../diagrams/drawin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Рисунок 40"/>
          <p:cNvPicPr/>
          <p:nvPr/>
        </p:nvPicPr>
        <p:blipFill>
          <a:blip r:embed="rId2"/>
          <a:stretch/>
        </p:blipFill>
        <p:spPr>
          <a:xfrm>
            <a:off x="-10800" y="1440"/>
            <a:ext cx="10809720" cy="7629480"/>
          </a:xfrm>
          <a:prstGeom prst="rect">
            <a:avLst/>
          </a:prstGeom>
          <a:ln>
            <a:noFill/>
          </a:ln>
        </p:spPr>
      </p:pic>
      <p:sp>
        <p:nvSpPr>
          <p:cNvPr id="42" name="CustomShape 1"/>
          <p:cNvSpPr/>
          <p:nvPr/>
        </p:nvSpPr>
        <p:spPr>
          <a:xfrm>
            <a:off x="5754600" y="4543560"/>
            <a:ext cx="454356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НОВГОРОДСКАЯ ОБЛАСТЬ </a:t>
            </a:r>
            <a:r>
              <a:rPr lang="ru-RU" sz="20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2018г</a:t>
            </a:r>
            <a:r>
              <a:rPr lang="ru-RU" sz="2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.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CustomShape 2"/>
          <p:cNvSpPr/>
          <p:nvPr/>
        </p:nvSpPr>
        <p:spPr>
          <a:xfrm>
            <a:off x="5402032" y="1117129"/>
            <a:ext cx="4543560" cy="313447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 algn="ctr">
              <a:lnSpc>
                <a:spcPct val="100000"/>
              </a:lnSpc>
            </a:pPr>
            <a:r>
              <a:rPr lang="ru-RU" sz="24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О реализации региональной программы по капитальному ремонту общего имущества в многоквартирных домах, расположенных на территории Новгородской области, </a:t>
            </a:r>
            <a:endParaRPr lang="en-US" sz="2400" b="0" strike="noStrike" spc="-1" dirty="0" smtClean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ea typeface="DejaVu Sans"/>
              <a:cs typeface="Times New Roman" panose="02020603050405020304" pitchFamily="18" charset="0"/>
            </a:endParaRPr>
          </a:p>
          <a:p>
            <a:pPr marL="12600" algn="ctr">
              <a:lnSpc>
                <a:spcPct val="100000"/>
              </a:lnSpc>
            </a:pPr>
            <a:r>
              <a:rPr lang="ru-RU" sz="24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на 2014-2043 годы</a:t>
            </a:r>
            <a:endParaRPr lang="ru-RU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4" name="Рисунок 43"/>
          <p:cNvPicPr/>
          <p:nvPr/>
        </p:nvPicPr>
        <p:blipFill>
          <a:blip r:embed="rId3"/>
          <a:stretch/>
        </p:blipFill>
        <p:spPr>
          <a:xfrm>
            <a:off x="1260360" y="1656360"/>
            <a:ext cx="3387240" cy="4005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Рисунок 134"/>
          <p:cNvPicPr/>
          <p:nvPr/>
        </p:nvPicPr>
        <p:blipFill>
          <a:blip r:embed="rId3"/>
          <a:stretch/>
        </p:blipFill>
        <p:spPr>
          <a:xfrm>
            <a:off x="-10800" y="6829920"/>
            <a:ext cx="10809720" cy="732240"/>
          </a:xfrm>
          <a:prstGeom prst="rect">
            <a:avLst/>
          </a:prstGeom>
          <a:ln>
            <a:noFill/>
          </a:ln>
        </p:spPr>
      </p:pic>
      <p:sp>
        <p:nvSpPr>
          <p:cNvPr id="136" name="CustomShape 1"/>
          <p:cNvSpPr/>
          <p:nvPr/>
        </p:nvSpPr>
        <p:spPr>
          <a:xfrm>
            <a:off x="361080" y="7125120"/>
            <a:ext cx="4093920" cy="211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mbria"/>
                <a:ea typeface="DejaVu Sans"/>
              </a:rPr>
              <a:t>ПРАВИТЕЛЬСТВО НОВГОРОДСКОЙ ОБЛАСТИ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7" name="CustomShape 2"/>
          <p:cNvSpPr/>
          <p:nvPr/>
        </p:nvSpPr>
        <p:spPr>
          <a:xfrm>
            <a:off x="9842400" y="7075800"/>
            <a:ext cx="378720" cy="2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/ </a:t>
            </a:r>
            <a:r>
              <a:rPr lang="ru-RU" sz="1600" b="1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10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8" name="CustomShape 3"/>
          <p:cNvSpPr/>
          <p:nvPr/>
        </p:nvSpPr>
        <p:spPr>
          <a:xfrm>
            <a:off x="1026220" y="100288"/>
            <a:ext cx="8816180" cy="65680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 algn="ctr">
              <a:lnSpc>
                <a:spcPct val="100000"/>
              </a:lnSpc>
            </a:pPr>
            <a:r>
              <a:rPr lang="ru-RU" sz="2000" b="1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Планы по повышению качества предоставляемых услуг</a:t>
            </a:r>
            <a:endParaRPr lang="ru-RU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0" name="Рисунок 139"/>
          <p:cNvPicPr/>
          <p:nvPr/>
        </p:nvPicPr>
        <p:blipFill>
          <a:blip r:embed="rId4"/>
          <a:stretch/>
        </p:blipFill>
        <p:spPr>
          <a:xfrm>
            <a:off x="4243680" y="6930720"/>
            <a:ext cx="507960" cy="600840"/>
          </a:xfrm>
          <a:prstGeom prst="rect">
            <a:avLst/>
          </a:prstGeom>
          <a:ln>
            <a:noFill/>
          </a:ln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290224336"/>
              </p:ext>
            </p:extLst>
          </p:nvPr>
        </p:nvGraphicFramePr>
        <p:xfrm>
          <a:off x="738188" y="757089"/>
          <a:ext cx="9433047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20442886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Рисунок 185"/>
          <p:cNvPicPr/>
          <p:nvPr/>
        </p:nvPicPr>
        <p:blipFill>
          <a:blip r:embed="rId3"/>
          <a:stretch/>
        </p:blipFill>
        <p:spPr>
          <a:xfrm>
            <a:off x="7848000" y="118080"/>
            <a:ext cx="1798200" cy="864720"/>
          </a:xfrm>
          <a:prstGeom prst="rect">
            <a:avLst/>
          </a:prstGeom>
          <a:ln>
            <a:noFill/>
          </a:ln>
        </p:spPr>
      </p:pic>
      <p:pic>
        <p:nvPicPr>
          <p:cNvPr id="187" name="Рисунок 186"/>
          <p:cNvPicPr/>
          <p:nvPr/>
        </p:nvPicPr>
        <p:blipFill>
          <a:blip r:embed="rId4"/>
          <a:stretch/>
        </p:blipFill>
        <p:spPr>
          <a:xfrm>
            <a:off x="360" y="1800"/>
            <a:ext cx="10692000" cy="756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939883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14"/>
          <p:cNvPicPr/>
          <p:nvPr/>
        </p:nvPicPr>
        <p:blipFill>
          <a:blip r:embed="rId2"/>
          <a:srcRect l="4122" r="4859" b="3290"/>
          <a:stretch/>
        </p:blipFill>
        <p:spPr>
          <a:xfrm>
            <a:off x="0" y="0"/>
            <a:ext cx="10691280" cy="7560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" name="Рисунок 45"/>
          <p:cNvPicPr/>
          <p:nvPr/>
        </p:nvPicPr>
        <p:blipFill>
          <a:blip r:embed="rId3"/>
          <a:stretch/>
        </p:blipFill>
        <p:spPr>
          <a:xfrm>
            <a:off x="-10800" y="6829560"/>
            <a:ext cx="10809720" cy="732240"/>
          </a:xfrm>
          <a:prstGeom prst="rect">
            <a:avLst/>
          </a:prstGeom>
          <a:ln>
            <a:noFill/>
          </a:ln>
        </p:spPr>
      </p:pic>
      <p:sp>
        <p:nvSpPr>
          <p:cNvPr id="47" name="CustomShape 1"/>
          <p:cNvSpPr/>
          <p:nvPr/>
        </p:nvSpPr>
        <p:spPr>
          <a:xfrm>
            <a:off x="9842400" y="7109280"/>
            <a:ext cx="378720" cy="2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>
              <a:lnSpc>
                <a:spcPct val="100000"/>
              </a:lnSpc>
            </a:pPr>
            <a:r>
              <a:rPr lang="ru-RU" sz="1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/ 2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" name="CustomShape 2"/>
          <p:cNvSpPr/>
          <p:nvPr/>
        </p:nvSpPr>
        <p:spPr>
          <a:xfrm>
            <a:off x="360000" y="7124040"/>
            <a:ext cx="4093920" cy="211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mbria"/>
                <a:ea typeface="DejaVu Sans"/>
              </a:rPr>
              <a:t>ПРАВИТЕЛЬСТВО НОВГОРОДСКОЙ ОБЛАСТИ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9" name="Рисунок 48"/>
          <p:cNvPicPr/>
          <p:nvPr/>
        </p:nvPicPr>
        <p:blipFill>
          <a:blip r:embed="rId4"/>
          <a:stretch/>
        </p:blipFill>
        <p:spPr>
          <a:xfrm>
            <a:off x="4242600" y="6929640"/>
            <a:ext cx="507960" cy="600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Рисунок 49"/>
          <p:cNvPicPr/>
          <p:nvPr/>
        </p:nvPicPr>
        <p:blipFill>
          <a:blip r:embed="rId3"/>
          <a:stretch/>
        </p:blipFill>
        <p:spPr>
          <a:xfrm>
            <a:off x="0" y="9000"/>
            <a:ext cx="10691640" cy="7552080"/>
          </a:xfrm>
          <a:prstGeom prst="rect">
            <a:avLst/>
          </a:prstGeom>
          <a:ln>
            <a:noFill/>
          </a:ln>
        </p:spPr>
      </p:pic>
      <p:pic>
        <p:nvPicPr>
          <p:cNvPr id="51" name="Picture 2"/>
          <p:cNvPicPr/>
          <p:nvPr/>
        </p:nvPicPr>
        <p:blipFill>
          <a:blip r:embed="rId4"/>
          <a:srcRect l="1331" t="2983" r="1331"/>
          <a:stretch/>
        </p:blipFill>
        <p:spPr>
          <a:xfrm>
            <a:off x="3330476" y="0"/>
            <a:ext cx="6168240" cy="7579800"/>
          </a:xfrm>
          <a:prstGeom prst="rect">
            <a:avLst/>
          </a:prstGeom>
          <a:ln>
            <a:noFill/>
          </a:ln>
        </p:spPr>
      </p:pic>
      <p:sp>
        <p:nvSpPr>
          <p:cNvPr id="52" name="CustomShape 1"/>
          <p:cNvSpPr/>
          <p:nvPr/>
        </p:nvSpPr>
        <p:spPr>
          <a:xfrm>
            <a:off x="5727600" y="1261145"/>
            <a:ext cx="4543560" cy="3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ОГЛАВЛЕНИЕ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" name="CustomShape 2"/>
          <p:cNvSpPr/>
          <p:nvPr/>
        </p:nvSpPr>
        <p:spPr>
          <a:xfrm>
            <a:off x="5737709" y="1765201"/>
            <a:ext cx="3503160" cy="274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>
              <a:lnSpc>
                <a:spcPct val="100000"/>
              </a:lnSpc>
            </a:pPr>
            <a:r>
              <a:rPr lang="ru-RU" sz="1600" b="1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капитального ремонта в период 2015 – 2018 </a:t>
            </a:r>
            <a:r>
              <a:rPr lang="ru-RU" sz="16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ru-RU" sz="1600" b="0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ea typeface="DejaVu Sans"/>
              </a:rPr>
              <a:t>…….......……….04</a:t>
            </a:r>
            <a:endParaRPr lang="ru-RU" sz="1600" b="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12600"/>
            <a:endParaRPr lang="en-US" sz="400" b="1" spc="-1" dirty="0" smtClean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600"/>
            <a:r>
              <a:rPr lang="ru-RU" sz="16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</a:t>
            </a:r>
            <a:r>
              <a:rPr lang="ru-RU" sz="1600" b="1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капитального ремонта в 2018 </a:t>
            </a:r>
            <a:r>
              <a:rPr lang="ru-RU" sz="16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lang="ru-RU" sz="1600" b="0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ea typeface="DejaVu Sans"/>
              </a:rPr>
              <a:t>…………..……………………….…….…05</a:t>
            </a:r>
            <a:endParaRPr lang="ru-RU" sz="1600" b="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12600">
              <a:lnSpc>
                <a:spcPct val="100000"/>
              </a:lnSpc>
            </a:pPr>
            <a:endParaRPr lang="en-US" sz="400" b="1" spc="-1" dirty="0" smtClean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600">
              <a:lnSpc>
                <a:spcPct val="100000"/>
              </a:lnSpc>
            </a:pPr>
            <a:r>
              <a:rPr lang="ru-RU" sz="16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1600" b="1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 на 2019 </a:t>
            </a:r>
            <a:r>
              <a:rPr lang="ru-RU" sz="16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год.</a:t>
            </a:r>
            <a:r>
              <a:rPr lang="ru-RU" sz="1600" b="0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ea typeface="DejaVu Sans"/>
              </a:rPr>
              <a:t>…………………..06</a:t>
            </a:r>
            <a:endParaRPr lang="ru-RU" sz="1600" b="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12600">
              <a:lnSpc>
                <a:spcPct val="100000"/>
              </a:lnSpc>
            </a:pPr>
            <a:endParaRPr lang="en-US" sz="400" b="1" spc="-1" dirty="0" smtClean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600">
              <a:lnSpc>
                <a:spcPct val="100000"/>
              </a:lnSpc>
            </a:pPr>
            <a:r>
              <a:rPr lang="ru-RU" sz="16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Собираемость </a:t>
            </a:r>
            <a:r>
              <a:rPr lang="ru-RU" sz="1600" b="1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взносов на капитальный ремонт за период 2014-2018 </a:t>
            </a:r>
            <a:r>
              <a:rPr lang="ru-RU" sz="16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года………</a:t>
            </a:r>
            <a:r>
              <a:rPr lang="ru-RU" sz="1600" b="0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ea typeface="DejaVu Sans"/>
              </a:rPr>
              <a:t> ………………………………..07</a:t>
            </a:r>
            <a:endParaRPr lang="ru-RU" sz="1600" b="0" strike="noStrike" spc="-1" dirty="0" smtClean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12600">
              <a:lnSpc>
                <a:spcPct val="100000"/>
              </a:lnSpc>
            </a:pPr>
            <a:endParaRPr lang="en-US" sz="400" b="1" spc="-1" dirty="0" smtClean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600">
              <a:lnSpc>
                <a:spcPct val="100000"/>
              </a:lnSpc>
            </a:pPr>
            <a:r>
              <a:rPr lang="ru-RU" sz="16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1600" b="1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с дебиторской </a:t>
            </a:r>
            <a:r>
              <a:rPr lang="ru-RU" sz="16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задолженностью .</a:t>
            </a:r>
            <a:r>
              <a:rPr lang="ru-RU" sz="1600" b="0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ea typeface="DejaVu Sans"/>
              </a:rPr>
              <a:t>……………………………..08</a:t>
            </a:r>
            <a:endParaRPr lang="ru-RU" sz="1600" b="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12600"/>
            <a:endParaRPr lang="en-US" sz="400" b="1" spc="-1" dirty="0" smtClean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600"/>
            <a:r>
              <a:rPr lang="ru-RU" sz="16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</a:t>
            </a:r>
            <a:r>
              <a:rPr lang="ru-RU" sz="1600" b="1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открытость СНКО «Региональный фонд</a:t>
            </a:r>
            <a:r>
              <a:rPr lang="ru-RU" sz="16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» .</a:t>
            </a:r>
            <a:r>
              <a:rPr lang="ru-RU" sz="1600" b="0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…………………..09</a:t>
            </a:r>
            <a:endParaRPr lang="ru-RU" sz="1600" b="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2600"/>
            <a:endParaRPr lang="en-US" sz="400" b="1" spc="-1" dirty="0" smtClean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600"/>
            <a:r>
              <a:rPr lang="ru-RU" sz="16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Планы </a:t>
            </a:r>
            <a:r>
              <a:rPr lang="ru-RU" sz="1600" b="1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по повышению качества предоставляемых </a:t>
            </a:r>
            <a:r>
              <a:rPr lang="ru-RU" sz="16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 ..</a:t>
            </a:r>
            <a:r>
              <a:rPr lang="ru-RU" sz="1600" b="0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……..…………10</a:t>
            </a:r>
            <a:endParaRPr lang="ru-RU" sz="1600" b="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CustomShape 3"/>
          <p:cNvSpPr/>
          <p:nvPr/>
        </p:nvSpPr>
        <p:spPr>
          <a:xfrm>
            <a:off x="9842400" y="7052040"/>
            <a:ext cx="378720" cy="2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>
              <a:lnSpc>
                <a:spcPct val="100000"/>
              </a:lnSpc>
            </a:pPr>
            <a:r>
              <a:rPr lang="ru-RU" sz="1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/ 3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Рисунок 128"/>
          <p:cNvPicPr/>
          <p:nvPr/>
        </p:nvPicPr>
        <p:blipFill>
          <a:blip r:embed="rId3"/>
          <a:stretch/>
        </p:blipFill>
        <p:spPr>
          <a:xfrm>
            <a:off x="-10800" y="6829920"/>
            <a:ext cx="10809720" cy="732240"/>
          </a:xfrm>
          <a:prstGeom prst="rect">
            <a:avLst/>
          </a:prstGeom>
          <a:ln>
            <a:noFill/>
          </a:ln>
        </p:spPr>
      </p:pic>
      <p:sp>
        <p:nvSpPr>
          <p:cNvPr id="130" name="CustomShape 1"/>
          <p:cNvSpPr/>
          <p:nvPr/>
        </p:nvSpPr>
        <p:spPr>
          <a:xfrm>
            <a:off x="361080" y="7125120"/>
            <a:ext cx="4093920" cy="211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mbria"/>
                <a:ea typeface="DejaVu Sans"/>
              </a:rPr>
              <a:t>ПРАВИТЕЛЬСТВО НОВГОРОДСКОЙ ОБЛАСТИ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1" name="CustomShape 2"/>
          <p:cNvSpPr/>
          <p:nvPr/>
        </p:nvSpPr>
        <p:spPr>
          <a:xfrm>
            <a:off x="9842400" y="7075800"/>
            <a:ext cx="378720" cy="2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/ </a:t>
            </a:r>
            <a:r>
              <a:rPr lang="ru-RU" sz="1600" b="1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4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CustomShape 3"/>
          <p:cNvSpPr/>
          <p:nvPr/>
        </p:nvSpPr>
        <p:spPr>
          <a:xfrm>
            <a:off x="1098228" y="335853"/>
            <a:ext cx="8054280" cy="5040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 algn="ctr">
              <a:lnSpc>
                <a:spcPct val="100000"/>
              </a:lnSpc>
            </a:pPr>
            <a:r>
              <a:rPr lang="ru-RU" sz="20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капитального ремонта в период 2015 – 2018 года</a:t>
            </a:r>
            <a:endParaRPr lang="ru-RU" sz="2000" b="1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4" name="Рисунок 133"/>
          <p:cNvPicPr/>
          <p:nvPr/>
        </p:nvPicPr>
        <p:blipFill>
          <a:blip r:embed="rId4"/>
          <a:stretch/>
        </p:blipFill>
        <p:spPr>
          <a:xfrm>
            <a:off x="4243680" y="6930720"/>
            <a:ext cx="507960" cy="600840"/>
          </a:xfrm>
          <a:prstGeom prst="rect">
            <a:avLst/>
          </a:prstGeom>
          <a:ln>
            <a:noFill/>
          </a:ln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776365560"/>
              </p:ext>
            </p:extLst>
          </p:nvPr>
        </p:nvGraphicFramePr>
        <p:xfrm>
          <a:off x="90116" y="1117129"/>
          <a:ext cx="6048672" cy="4968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760" y="1189137"/>
            <a:ext cx="3784223" cy="283816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860" y="3848456"/>
            <a:ext cx="3648406" cy="273630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7624973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Рисунок 93"/>
          <p:cNvPicPr/>
          <p:nvPr/>
        </p:nvPicPr>
        <p:blipFill>
          <a:blip r:embed="rId3"/>
          <a:stretch/>
        </p:blipFill>
        <p:spPr>
          <a:xfrm>
            <a:off x="-10800" y="6829920"/>
            <a:ext cx="10809720" cy="732240"/>
          </a:xfrm>
          <a:prstGeom prst="rect">
            <a:avLst/>
          </a:prstGeom>
          <a:ln>
            <a:noFill/>
          </a:ln>
        </p:spPr>
      </p:pic>
      <p:sp>
        <p:nvSpPr>
          <p:cNvPr id="95" name="CustomShape 1"/>
          <p:cNvSpPr/>
          <p:nvPr/>
        </p:nvSpPr>
        <p:spPr>
          <a:xfrm>
            <a:off x="361080" y="7125120"/>
            <a:ext cx="4093920" cy="211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mbria"/>
                <a:ea typeface="DejaVu Sans"/>
              </a:rPr>
              <a:t>ПРАВИТЕЛЬСТВО НОВГОРОДСКОЙ ОБЛАСТИ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7" name="CustomShape 3"/>
          <p:cNvSpPr/>
          <p:nvPr/>
        </p:nvSpPr>
        <p:spPr>
          <a:xfrm>
            <a:off x="714524" y="325041"/>
            <a:ext cx="9145016" cy="36003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 algn="ctr">
              <a:lnSpc>
                <a:spcPct val="100000"/>
              </a:lnSpc>
            </a:pPr>
            <a:r>
              <a:rPr lang="ru-RU" sz="22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Выполнение капитального ремонта в 2018 году</a:t>
            </a:r>
            <a:endParaRPr lang="ru-RU" sz="2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CustomShape 7"/>
          <p:cNvSpPr/>
          <p:nvPr/>
        </p:nvSpPr>
        <p:spPr>
          <a:xfrm>
            <a:off x="9842400" y="7075800"/>
            <a:ext cx="378720" cy="2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/ </a:t>
            </a:r>
            <a:r>
              <a:rPr lang="ru-RU" sz="16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5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2" name="Рисунок 101"/>
          <p:cNvPicPr/>
          <p:nvPr/>
        </p:nvPicPr>
        <p:blipFill>
          <a:blip r:embed="rId4"/>
          <a:stretch/>
        </p:blipFill>
        <p:spPr>
          <a:xfrm>
            <a:off x="4243680" y="6930720"/>
            <a:ext cx="507960" cy="600840"/>
          </a:xfrm>
          <a:prstGeom prst="rect">
            <a:avLst/>
          </a:prstGeom>
          <a:ln>
            <a:noFill/>
          </a:ln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518243202"/>
              </p:ext>
            </p:extLst>
          </p:nvPr>
        </p:nvGraphicFramePr>
        <p:xfrm>
          <a:off x="0" y="181025"/>
          <a:ext cx="4301484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3449725818"/>
              </p:ext>
            </p:extLst>
          </p:nvPr>
        </p:nvGraphicFramePr>
        <p:xfrm>
          <a:off x="3365095" y="1333153"/>
          <a:ext cx="3605672" cy="5179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182274" y="2698839"/>
            <a:ext cx="980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270" y="1596913"/>
            <a:ext cx="3471950" cy="26039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598" y="4046018"/>
            <a:ext cx="3384988" cy="253874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Рисунок 115"/>
          <p:cNvPicPr/>
          <p:nvPr/>
        </p:nvPicPr>
        <p:blipFill>
          <a:blip r:embed="rId3"/>
          <a:stretch/>
        </p:blipFill>
        <p:spPr>
          <a:xfrm>
            <a:off x="-10800" y="6829920"/>
            <a:ext cx="10809720" cy="732240"/>
          </a:xfrm>
          <a:prstGeom prst="rect">
            <a:avLst/>
          </a:prstGeom>
          <a:ln>
            <a:noFill/>
          </a:ln>
        </p:spPr>
      </p:pic>
      <p:sp>
        <p:nvSpPr>
          <p:cNvPr id="117" name="CustomShape 1"/>
          <p:cNvSpPr/>
          <p:nvPr/>
        </p:nvSpPr>
        <p:spPr>
          <a:xfrm>
            <a:off x="361080" y="7125120"/>
            <a:ext cx="4093920" cy="211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mbria"/>
                <a:ea typeface="DejaVu Sans"/>
              </a:rPr>
              <a:t>ПРАВИТЕЛЬСТВО НОВГОРОДСКОЙ ОБЛАСТИ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8" name="CustomShape 2"/>
          <p:cNvSpPr/>
          <p:nvPr/>
        </p:nvSpPr>
        <p:spPr>
          <a:xfrm>
            <a:off x="9842400" y="7075800"/>
            <a:ext cx="378720" cy="2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/ </a:t>
            </a:r>
            <a:r>
              <a:rPr lang="ru-RU" sz="16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6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2" name="Рисунок 121"/>
          <p:cNvPicPr/>
          <p:nvPr/>
        </p:nvPicPr>
        <p:blipFill>
          <a:blip r:embed="rId4"/>
          <a:stretch/>
        </p:blipFill>
        <p:spPr>
          <a:xfrm>
            <a:off x="4243680" y="6930720"/>
            <a:ext cx="507960" cy="600840"/>
          </a:xfrm>
          <a:prstGeom prst="rect">
            <a:avLst/>
          </a:prstGeom>
          <a:ln>
            <a:noFill/>
          </a:ln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686403546"/>
              </p:ext>
            </p:extLst>
          </p:nvPr>
        </p:nvGraphicFramePr>
        <p:xfrm>
          <a:off x="594172" y="1051717"/>
          <a:ext cx="6016588" cy="5640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542446566"/>
              </p:ext>
            </p:extLst>
          </p:nvPr>
        </p:nvGraphicFramePr>
        <p:xfrm>
          <a:off x="7218908" y="1813284"/>
          <a:ext cx="3168352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1" name="CustomShape 3"/>
          <p:cNvSpPr/>
          <p:nvPr/>
        </p:nvSpPr>
        <p:spPr>
          <a:xfrm>
            <a:off x="821552" y="181025"/>
            <a:ext cx="9145016" cy="36003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 algn="ctr">
              <a:lnSpc>
                <a:spcPct val="100000"/>
              </a:lnSpc>
            </a:pPr>
            <a:r>
              <a:rPr lang="ru-RU" sz="22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План работ на 2019 год</a:t>
            </a:r>
            <a:endParaRPr lang="ru-RU" sz="2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06340" y="790107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Счет регионального оператора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765 МКД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Рисунок 128"/>
          <p:cNvPicPr/>
          <p:nvPr/>
        </p:nvPicPr>
        <p:blipFill>
          <a:blip r:embed="rId3"/>
          <a:stretch/>
        </p:blipFill>
        <p:spPr>
          <a:xfrm>
            <a:off x="-10800" y="6829920"/>
            <a:ext cx="10809720" cy="732240"/>
          </a:xfrm>
          <a:prstGeom prst="rect">
            <a:avLst/>
          </a:prstGeom>
          <a:ln>
            <a:noFill/>
          </a:ln>
        </p:spPr>
      </p:pic>
      <p:sp>
        <p:nvSpPr>
          <p:cNvPr id="130" name="CustomShape 1"/>
          <p:cNvSpPr/>
          <p:nvPr/>
        </p:nvSpPr>
        <p:spPr>
          <a:xfrm>
            <a:off x="361080" y="7125120"/>
            <a:ext cx="4093920" cy="211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mbria"/>
                <a:ea typeface="DejaVu Sans"/>
              </a:rPr>
              <a:t>ПРАВИТЕЛЬСТВО НОВГОРОДСКОЙ ОБЛАСТИ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1" name="CustomShape 2"/>
          <p:cNvSpPr/>
          <p:nvPr/>
        </p:nvSpPr>
        <p:spPr>
          <a:xfrm>
            <a:off x="9842400" y="7075800"/>
            <a:ext cx="378720" cy="2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/ </a:t>
            </a:r>
            <a:r>
              <a:rPr lang="ru-RU" sz="16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7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CustomShape 3"/>
          <p:cNvSpPr/>
          <p:nvPr/>
        </p:nvSpPr>
        <p:spPr>
          <a:xfrm>
            <a:off x="361080" y="181025"/>
            <a:ext cx="9954172" cy="360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 algn="ctr">
              <a:lnSpc>
                <a:spcPct val="100000"/>
              </a:lnSpc>
            </a:pPr>
            <a:r>
              <a:rPr lang="ru-RU" sz="22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Собираемость взносов на капитальный ремонт за период 2014-2018 года</a:t>
            </a:r>
            <a:endParaRPr lang="ru-RU" sz="2200" b="1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4" name="Рисунок 133"/>
          <p:cNvPicPr/>
          <p:nvPr/>
        </p:nvPicPr>
        <p:blipFill>
          <a:blip r:embed="rId4"/>
          <a:stretch/>
        </p:blipFill>
        <p:spPr>
          <a:xfrm>
            <a:off x="4243680" y="6930720"/>
            <a:ext cx="507960" cy="600840"/>
          </a:xfrm>
          <a:prstGeom prst="rect">
            <a:avLst/>
          </a:prstGeom>
          <a:ln>
            <a:noFill/>
          </a:ln>
        </p:spPr>
      </p:pic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823118179"/>
              </p:ext>
            </p:extLst>
          </p:nvPr>
        </p:nvGraphicFramePr>
        <p:xfrm>
          <a:off x="1782233" y="757089"/>
          <a:ext cx="6948843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6380" y="4851600"/>
            <a:ext cx="6200775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Рисунок 134"/>
          <p:cNvPicPr/>
          <p:nvPr/>
        </p:nvPicPr>
        <p:blipFill>
          <a:blip r:embed="rId3"/>
          <a:stretch/>
        </p:blipFill>
        <p:spPr>
          <a:xfrm>
            <a:off x="-10800" y="6829920"/>
            <a:ext cx="10809720" cy="732240"/>
          </a:xfrm>
          <a:prstGeom prst="rect">
            <a:avLst/>
          </a:prstGeom>
          <a:ln>
            <a:noFill/>
          </a:ln>
        </p:spPr>
      </p:pic>
      <p:sp>
        <p:nvSpPr>
          <p:cNvPr id="136" name="CustomShape 1"/>
          <p:cNvSpPr/>
          <p:nvPr/>
        </p:nvSpPr>
        <p:spPr>
          <a:xfrm>
            <a:off x="361080" y="7125120"/>
            <a:ext cx="4093920" cy="211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mbria"/>
                <a:ea typeface="DejaVu Sans"/>
              </a:rPr>
              <a:t>ПРАВИТЕЛЬСТВО НОВГОРОДСКОЙ ОБЛАСТИ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7" name="CustomShape 2"/>
          <p:cNvSpPr/>
          <p:nvPr/>
        </p:nvSpPr>
        <p:spPr>
          <a:xfrm>
            <a:off x="9842400" y="7075800"/>
            <a:ext cx="378720" cy="2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/ </a:t>
            </a:r>
            <a:r>
              <a:rPr lang="ru-RU" sz="16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8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8" name="CustomShape 3"/>
          <p:cNvSpPr/>
          <p:nvPr/>
        </p:nvSpPr>
        <p:spPr>
          <a:xfrm>
            <a:off x="666180" y="109017"/>
            <a:ext cx="9361040" cy="64807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 algn="ctr">
              <a:lnSpc>
                <a:spcPct val="100000"/>
              </a:lnSpc>
            </a:pPr>
            <a:r>
              <a:rPr lang="ru-RU" sz="22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Работа с дебиторской задолженностью</a:t>
            </a:r>
            <a:endParaRPr lang="ru-RU" sz="2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0" name="Рисунок 139"/>
          <p:cNvPicPr/>
          <p:nvPr/>
        </p:nvPicPr>
        <p:blipFill>
          <a:blip r:embed="rId4"/>
          <a:stretch/>
        </p:blipFill>
        <p:spPr>
          <a:xfrm>
            <a:off x="4243680" y="6930720"/>
            <a:ext cx="507960" cy="600840"/>
          </a:xfrm>
          <a:prstGeom prst="rect">
            <a:avLst/>
          </a:prstGeom>
          <a:ln>
            <a:noFill/>
          </a:ln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473774670"/>
              </p:ext>
            </p:extLst>
          </p:nvPr>
        </p:nvGraphicFramePr>
        <p:xfrm>
          <a:off x="90116" y="1386883"/>
          <a:ext cx="6320516" cy="50324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1"/>
          <p:cNvSpPr txBox="1"/>
          <p:nvPr/>
        </p:nvSpPr>
        <p:spPr>
          <a:xfrm>
            <a:off x="2178348" y="3706327"/>
            <a:ext cx="792088" cy="36004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7%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676208967"/>
              </p:ext>
            </p:extLst>
          </p:nvPr>
        </p:nvGraphicFramePr>
        <p:xfrm>
          <a:off x="7547744" y="541065"/>
          <a:ext cx="2880320" cy="31510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517411049"/>
              </p:ext>
            </p:extLst>
          </p:nvPr>
        </p:nvGraphicFramePr>
        <p:xfrm>
          <a:off x="7691760" y="3781425"/>
          <a:ext cx="2911524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026221" y="829097"/>
            <a:ext cx="4976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задолженности на 2018 год, млн. руб.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Выноска со стрелкой вправо 2"/>
          <p:cNvSpPr/>
          <p:nvPr/>
        </p:nvSpPr>
        <p:spPr>
          <a:xfrm>
            <a:off x="6410632" y="1045120"/>
            <a:ext cx="1384340" cy="5374237"/>
          </a:xfrm>
          <a:prstGeom prst="rightArrowCallou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529605" y="1167651"/>
            <a:ext cx="738664" cy="5134054"/>
          </a:xfrm>
          <a:prstGeom prst="rect">
            <a:avLst/>
          </a:prstGeom>
          <a:noFill/>
        </p:spPr>
        <p:txBody>
          <a:bodyPr vert="vert270" wrap="square" rtlCol="0" anchor="ctr" anchorCtr="1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Претензионная работа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Рисунок 134"/>
          <p:cNvPicPr/>
          <p:nvPr/>
        </p:nvPicPr>
        <p:blipFill>
          <a:blip r:embed="rId3"/>
          <a:stretch/>
        </p:blipFill>
        <p:spPr>
          <a:xfrm>
            <a:off x="-10800" y="6829920"/>
            <a:ext cx="10809720" cy="732240"/>
          </a:xfrm>
          <a:prstGeom prst="rect">
            <a:avLst/>
          </a:prstGeom>
          <a:ln>
            <a:noFill/>
          </a:ln>
        </p:spPr>
      </p:pic>
      <p:sp>
        <p:nvSpPr>
          <p:cNvPr id="136" name="CustomShape 1"/>
          <p:cNvSpPr/>
          <p:nvPr/>
        </p:nvSpPr>
        <p:spPr>
          <a:xfrm>
            <a:off x="361080" y="7125120"/>
            <a:ext cx="4093920" cy="211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mbria"/>
                <a:ea typeface="DejaVu Sans"/>
              </a:rPr>
              <a:t>ПРАВИТЕЛЬСТВО НОВГОРОДСКОЙ ОБЛАСТИ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7" name="CustomShape 2"/>
          <p:cNvSpPr/>
          <p:nvPr/>
        </p:nvSpPr>
        <p:spPr>
          <a:xfrm>
            <a:off x="9842400" y="7075800"/>
            <a:ext cx="378720" cy="2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/ </a:t>
            </a:r>
            <a:r>
              <a:rPr lang="ru-RU" sz="16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9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8" name="CustomShape 3"/>
          <p:cNvSpPr/>
          <p:nvPr/>
        </p:nvSpPr>
        <p:spPr>
          <a:xfrm>
            <a:off x="1026220" y="100288"/>
            <a:ext cx="8816180" cy="65680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 algn="ctr">
              <a:lnSpc>
                <a:spcPct val="100000"/>
              </a:lnSpc>
            </a:pPr>
            <a:r>
              <a:rPr lang="ru-RU" sz="2000" b="1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Информационная открытость СНКО «Региональный фонд»</a:t>
            </a:r>
            <a:endParaRPr lang="ru-RU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0" name="Рисунок 139"/>
          <p:cNvPicPr/>
          <p:nvPr/>
        </p:nvPicPr>
        <p:blipFill>
          <a:blip r:embed="rId4"/>
          <a:stretch/>
        </p:blipFill>
        <p:spPr>
          <a:xfrm>
            <a:off x="4243680" y="6930720"/>
            <a:ext cx="507960" cy="600840"/>
          </a:xfrm>
          <a:prstGeom prst="rect">
            <a:avLst/>
          </a:prstGeom>
          <a:ln>
            <a:noFill/>
          </a:ln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251508134"/>
              </p:ext>
            </p:extLst>
          </p:nvPr>
        </p:nvGraphicFramePr>
        <p:xfrm>
          <a:off x="738188" y="757089"/>
          <a:ext cx="9433047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97105913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3183</TotalTime>
  <Words>437</Words>
  <Application>Microsoft Office PowerPoint</Application>
  <PresentationFormat>Произвольный</PresentationFormat>
  <Paragraphs>93</Paragraphs>
  <Slides>11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Calibri</vt:lpstr>
      <vt:lpstr>Cambria</vt:lpstr>
      <vt:lpstr>DejaVu Sans</vt:lpstr>
      <vt:lpstr>Symbol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Танечка</dc:creator>
  <cp:lastModifiedBy>Кожевников А.В.</cp:lastModifiedBy>
  <cp:revision>270</cp:revision>
  <cp:lastPrinted>2018-12-12T10:53:30Z</cp:lastPrinted>
  <dcterms:created xsi:type="dcterms:W3CDTF">2017-03-10T15:25:40Z</dcterms:created>
  <dcterms:modified xsi:type="dcterms:W3CDTF">2018-12-14T13:09:13Z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Created">
    <vt:filetime>2017-03-03T00:00:00Z</vt:filetime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astSaved">
    <vt:filetime>2017-03-10T00:00:00Z</vt:filetime>
  </property>
  <property fmtid="{D5CDD505-2E9C-101B-9397-08002B2CF9AE}" pid="7" name="LinksUpToDate">
    <vt:bool>false</vt:bool>
  </property>
  <property fmtid="{D5CDD505-2E9C-101B-9397-08002B2CF9AE}" pid="8" name="MMClips">
    <vt:i4>0</vt:i4>
  </property>
  <property fmtid="{D5CDD505-2E9C-101B-9397-08002B2CF9AE}" pid="9" name="Notes">
    <vt:i4>17</vt:i4>
  </property>
  <property fmtid="{D5CDD505-2E9C-101B-9397-08002B2CF9AE}" pid="10" name="PresentationFormat">
    <vt:lpwstr>Произвольный</vt:lpwstr>
  </property>
  <property fmtid="{D5CDD505-2E9C-101B-9397-08002B2CF9AE}" pid="11" name="ScaleCrop">
    <vt:bool>false</vt:bool>
  </property>
  <property fmtid="{D5CDD505-2E9C-101B-9397-08002B2CF9AE}" pid="12" name="ShareDoc">
    <vt:bool>false</vt:bool>
  </property>
  <property fmtid="{D5CDD505-2E9C-101B-9397-08002B2CF9AE}" pid="13" name="Slides">
    <vt:i4>22</vt:i4>
  </property>
</Properties>
</file>