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notesMasterIdLst>
    <p:notesMasterId r:id="rId26"/>
  </p:notesMasterIdLst>
  <p:sldIdLst>
    <p:sldId id="269" r:id="rId2"/>
    <p:sldId id="286" r:id="rId3"/>
    <p:sldId id="298" r:id="rId4"/>
    <p:sldId id="284" r:id="rId5"/>
    <p:sldId id="288" r:id="rId6"/>
    <p:sldId id="299" r:id="rId7"/>
    <p:sldId id="301" r:id="rId8"/>
    <p:sldId id="308" r:id="rId9"/>
    <p:sldId id="302" r:id="rId10"/>
    <p:sldId id="303" r:id="rId11"/>
    <p:sldId id="287" r:id="rId12"/>
    <p:sldId id="307" r:id="rId13"/>
    <p:sldId id="290" r:id="rId14"/>
    <p:sldId id="291" r:id="rId15"/>
    <p:sldId id="293" r:id="rId16"/>
    <p:sldId id="313" r:id="rId17"/>
    <p:sldId id="304" r:id="rId18"/>
    <p:sldId id="306" r:id="rId19"/>
    <p:sldId id="295" r:id="rId20"/>
    <p:sldId id="296" r:id="rId21"/>
    <p:sldId id="310" r:id="rId22"/>
    <p:sldId id="309" r:id="rId23"/>
    <p:sldId id="311" r:id="rId24"/>
    <p:sldId id="312" r:id="rId25"/>
  </p:sldIdLst>
  <p:sldSz cx="9144000" cy="6858000" type="screen4x3"/>
  <p:notesSz cx="6858000" cy="9686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800000"/>
    <a:srgbClr val="FF9933"/>
    <a:srgbClr val="FFCC66"/>
    <a:srgbClr val="FF9966"/>
    <a:srgbClr val="CC6600"/>
    <a:srgbClr val="CC9900"/>
    <a:srgbClr val="FF7C80"/>
    <a:srgbClr val="FFCC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6958" autoAdjust="0"/>
  </p:normalViewPr>
  <p:slideViewPr>
    <p:cSldViewPr>
      <p:cViewPr>
        <p:scale>
          <a:sx n="70" d="100"/>
          <a:sy n="70" d="100"/>
        </p:scale>
        <p:origin x="-54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5"/>
            <a:ext cx="2972547" cy="4843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6" y="5"/>
            <a:ext cx="2972547" cy="48434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182D-60F3-4CC8-AA58-F2B03BA8FBDD}" type="datetimeFigureOut">
              <a:rPr lang="ru-RU" smtClean="0"/>
              <a:t>04.07.2014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725488"/>
            <a:ext cx="4845050" cy="3633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1" y="4602074"/>
            <a:ext cx="5487042" cy="4359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201027"/>
            <a:ext cx="2972547" cy="484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6" y="9201027"/>
            <a:ext cx="2972547" cy="484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F8585-7C6E-4B65-8D05-C7699E2537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57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DC3C90-2E98-4564-BAE2-3AF6972592B7}" type="slidenum">
              <a:rPr lang="ru-RU">
                <a:solidFill>
                  <a:prstClr val="black"/>
                </a:solidFill>
              </a:rPr>
              <a:pPr eaLnBrk="1" hangingPunct="1"/>
              <a:t>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11238" y="727075"/>
            <a:ext cx="4841875" cy="36322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F8585-7C6E-4B65-8D05-C7699E2537C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878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CF8585-7C6E-4B65-8D05-C7699E2537C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87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98133C-EEA6-4D40-BB4F-4C5EA594813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19634C-C439-474E-9538-A2257C5AC38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6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D025C2-9F59-4649-987A-3F2A51F66FC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11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2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D2C49-69E4-4D0E-B828-2017A0B4890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650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082A5D-885A-467D-8196-585E69AE4D2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43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7305D5-6EA8-42AE-B063-EB7A383C1B5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963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09D85-432D-47C2-934A-27206FFEF0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80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B1E0B8-9FAD-424A-AC23-6BEAF9E4D57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26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0570D-F30E-4FD9-A89E-8D1D29C549B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2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7/4/2014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F3AC9-BE0F-4B32-9FF8-9E12B433C229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01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7/4/2014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98133C-EEA6-4D40-BB4F-4C5EA594813C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44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511" y="1416258"/>
            <a:ext cx="9143497" cy="31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4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IzhitsaC" pitchFamily="34" charset="0"/>
              </a:rPr>
              <a:t>Переселение </a:t>
            </a:r>
            <a:r>
              <a:rPr lang="ru-RU" sz="3600" b="1" dirty="0">
                <a:solidFill>
                  <a:srgbClr val="C00000"/>
                </a:solidFill>
                <a:latin typeface="IzhitsaC" pitchFamily="34" charset="0"/>
              </a:rPr>
              <a:t>граждан, </a:t>
            </a:r>
            <a:r>
              <a:rPr lang="ru-RU" sz="3600" b="1" dirty="0" smtClean="0">
                <a:solidFill>
                  <a:srgbClr val="C00000"/>
                </a:solidFill>
                <a:latin typeface="IzhitsaC" pitchFamily="34" charset="0"/>
              </a:rPr>
              <a:t>проживающих </a:t>
            </a:r>
            <a:r>
              <a:rPr lang="ru-RU" sz="3600" b="1" dirty="0">
                <a:solidFill>
                  <a:srgbClr val="C00000"/>
                </a:solidFill>
                <a:latin typeface="IzhitsaC" pitchFamily="34" charset="0"/>
              </a:rPr>
              <a:t>на территории Новгородской области, </a:t>
            </a:r>
            <a:endParaRPr lang="ru-RU" sz="3600" b="1" dirty="0" smtClean="0">
              <a:solidFill>
                <a:srgbClr val="C00000"/>
              </a:solidFill>
              <a:latin typeface="IzhitsaC" pitchFamily="34" charset="0"/>
            </a:endParaRPr>
          </a:p>
          <a:p>
            <a:pPr algn="ctr">
              <a:lnSpc>
                <a:spcPct val="14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IzhitsaC" pitchFamily="34" charset="0"/>
              </a:rPr>
              <a:t>из </a:t>
            </a:r>
            <a:r>
              <a:rPr lang="ru-RU" sz="3600" b="1" dirty="0">
                <a:solidFill>
                  <a:srgbClr val="C00000"/>
                </a:solidFill>
                <a:latin typeface="IzhitsaC" pitchFamily="34" charset="0"/>
              </a:rPr>
              <a:t>аварийного жилищного </a:t>
            </a:r>
            <a:r>
              <a:rPr lang="ru-RU" sz="3600" b="1" dirty="0" smtClean="0">
                <a:solidFill>
                  <a:srgbClr val="C00000"/>
                </a:solidFill>
                <a:latin typeface="IzhitsaC" pitchFamily="34" charset="0"/>
              </a:rPr>
              <a:t>фонда </a:t>
            </a:r>
          </a:p>
          <a:p>
            <a:pPr algn="ctr">
              <a:lnSpc>
                <a:spcPct val="14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IzhitsaC" pitchFamily="34" charset="0"/>
              </a:rPr>
              <a:t>на 30.06.2014 г.</a:t>
            </a:r>
            <a:endParaRPr lang="ru-RU" sz="3600" b="1" dirty="0">
              <a:solidFill>
                <a:srgbClr val="C00000"/>
              </a:solidFill>
              <a:latin typeface="Izhitsa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537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10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73299"/>
            <a:ext cx="442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ул. Мерецкова, д. 13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7362" y="44624"/>
            <a:ext cx="898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Маловишерское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Admin301\Desktop\600 указ\ФОТООТЧЕТ к 600\27.06.2014\Малая Вишера\отправить\2013\мерецкова 13\Мерецкова, д. 13 (1) 2013 го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83" y="681076"/>
            <a:ext cx="4329169" cy="271445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71521" y="3573016"/>
            <a:ext cx="442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ул. Лесная, д. 21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00592" y="373299"/>
            <a:ext cx="442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ул.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Кузьминская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д. 57а</a:t>
            </a:r>
          </a:p>
        </p:txBody>
      </p:sp>
      <p:pic>
        <p:nvPicPr>
          <p:cNvPr id="5123" name="Picture 3" descr="C:\Users\Admin301\Desktop\600 указ\ФОТООТЧЕТ к 600\27.06.2014\Малая Вишера\отправить\2013\кузьминская\Кузьминская, д. 57а (2) 2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926" y="681076"/>
            <a:ext cx="4316196" cy="271445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301\Desktop\600 указ\ФОТООТЧЕТ к 600\27.06.2014\Малая Вишера\отправить\2013\лесная 21\Лесная, д. 21 (1) 2013 го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619" y="4005064"/>
            <a:ext cx="4332617" cy="271445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44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58436" cy="7647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Информация  о ходе реализации второго этапа региональной</a:t>
            </a:r>
          </a:p>
          <a:p>
            <a:pPr algn="ctr"/>
            <a:r>
              <a:rPr lang="ru-RU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адресной программы по переселению граждан из аварийного жилищного фонда 2013-2017 годы, в 2014 году</a:t>
            </a:r>
            <a:endParaRPr lang="ru-RU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390439"/>
              </p:ext>
            </p:extLst>
          </p:nvPr>
        </p:nvGraphicFramePr>
        <p:xfrm>
          <a:off x="24966" y="764704"/>
          <a:ext cx="9108503" cy="6085586"/>
        </p:xfrm>
        <a:graphic>
          <a:graphicData uri="http://schemas.openxmlformats.org/drawingml/2006/table">
            <a:tbl>
              <a:tblPr firstRow="1" firstCol="1" bandRow="1"/>
              <a:tblGrid>
                <a:gridCol w="284422"/>
                <a:gridCol w="1093998"/>
                <a:gridCol w="1021064"/>
                <a:gridCol w="876371"/>
                <a:gridCol w="792088"/>
                <a:gridCol w="576064"/>
                <a:gridCol w="936104"/>
                <a:gridCol w="3528392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расселяе-мых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расселяе-мых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помещений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9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Окуловский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Окуловка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226,4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приобретение 7-ми жилых помещений в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квартале 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2014 г.</a:t>
                      </a:r>
                    </a:p>
                  </a:txBody>
                  <a:tcPr marL="57501" marR="57501" marT="0" marB="0"/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Новгородский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Пролетарий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5103,9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3739,8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участок, выдано разрешение на строительство, разработан проект.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2-х МКД на стадии фундамента. Срок завершения </a:t>
                      </a:r>
                      <a:r>
                        <a:rPr lang="en-US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– IV 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года. В 04.07.2014 будет объявлен аукцион на участие в долевом строительстве.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Тёсово-Нетыльский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1189,2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913,9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разработан проект, выдано разрешение на строительство, заключен контракт на  участие в долевом строительстве, 20.06.2014 г. объявлен конкурс по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отбору подрядной организации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Ведется строительство 1 МКД на стадии земляных работ.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 завершения строительства - IV квартал 2014 года. </a:t>
                      </a:r>
                    </a:p>
                  </a:txBody>
                  <a:tcPr marL="57501" marR="57501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Тёсовский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1564,06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1190,36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разработан проект, выдано разрешение на строительство, заключен контракт на участие в  долевом строительстве, выбрана подрядная организация (ООО «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Полимерзащита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»). Ведется строительство 1 МКД на стадии  фундамента. Срок завершения строительства - IV квартал 2014 года. </a:t>
                      </a: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Маловишерский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Малая Вишера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2352,4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1938,8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1-ого 24-х квартирного МКД на ул. Мерецкова на стадии возведения стен 3-го этажа,</a:t>
                      </a:r>
                      <a:r>
                        <a:rPr lang="ru-RU" sz="95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5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11.07.2014 будет заключен контракт на долевое строительство, выбрана подрядная организация (ООО «</a:t>
                      </a:r>
                      <a:r>
                        <a:rPr lang="ru-RU" sz="95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Симург</a:t>
                      </a:r>
                      <a:r>
                        <a:rPr lang="ru-RU" sz="95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»). Срок завершения строительства– IV квартал 2014 года.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5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выделение земельного участка на строительство 1-ого 32-х квартирного МКД на ул. Рябиновая, выдано разрешение на строительство, разработан проект, 18.07.2014 г. объявлен </a:t>
                      </a:r>
                      <a:r>
                        <a:rPr lang="ru-RU" sz="95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конкурс по отбору подрядной организации, 16.07.2014 г.  объявлен аукцион на участие в долевом строительстве. Начало строительства–июль 2014г.</a:t>
                      </a:r>
                      <a:endParaRPr lang="ru-RU" sz="95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704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12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642691"/>
              </p:ext>
            </p:extLst>
          </p:nvPr>
        </p:nvGraphicFramePr>
        <p:xfrm>
          <a:off x="31304" y="188640"/>
          <a:ext cx="9001000" cy="6353676"/>
        </p:xfrm>
        <a:graphic>
          <a:graphicData uri="http://schemas.openxmlformats.org/drawingml/2006/table">
            <a:tbl>
              <a:tblPr firstRow="1" firstCol="1" bandRow="1"/>
              <a:tblGrid>
                <a:gridCol w="280814"/>
                <a:gridCol w="1080120"/>
                <a:gridCol w="1008112"/>
                <a:gridCol w="1008112"/>
                <a:gridCol w="936104"/>
                <a:gridCol w="648072"/>
                <a:gridCol w="864096"/>
                <a:gridCol w="317557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597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Маловишерский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Большая Вишера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1085,6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867,0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выдано разрешение на строительство, разработан проект, проведен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конкурс  по отбору подрядной организации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В июле будет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объявлен аукцион на участие в долевом строительстве. Ведется строительство 1-ого 27-ми квартирного МКД на ул. Первомайская на стадии земляных работ.</a:t>
                      </a:r>
                      <a:endParaRPr lang="ru-RU" sz="9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Пестовский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Пестово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1172,56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443,95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 незавершенного объекта (панельный 3-х этажный 8-ми квартирный МКД на ул. Серова) на стадии возведения стен 1-го этажа. Срок выдачи разрешения на строительство – 3-4 июля 2014 г., срок проведения конкурса  по отбору подрядной организации  - июль 2014 г.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, </a:t>
                      </a:r>
                      <a:r>
                        <a:rPr lang="ru-RU" sz="900" b="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аукцион на участие в долевом строительстве – июль 2014 г.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Начало работ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на строительной площадке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– июль 2014 г.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1-го 7-ми квартирного МКД на ул. Набережная на стадии фундамента.  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разработан проект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, срок выдачи разрешения на строительство – июль 2014 г., срок проведения конкурса  по отбору подрядной организации  -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г.  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Аукцион на приобретение жилых помещений – 3 квартал 2014 г.</a:t>
                      </a:r>
                    </a:p>
                  </a:txBody>
                  <a:tcPr marL="57501" marR="57501" marT="0" marB="0">
                    <a:noFill/>
                  </a:tcPr>
                </a:tc>
              </a:tr>
              <a:tr h="144016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Мошенской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 Мошенское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1033,8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686,2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Выделены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земельные участки, выдано разрешение на строительство, разработан проект, аукцион по отбору подрядной организации состоялся 26.06.2014.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10-ти 2-х и 3-х квартирных домов на стадии от фундамента до отделочных работ. Срок завершения –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IV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года. В июле пройдет аукцион на приобретение жилых помещений. 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Октябрьский (Калининское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с.п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629,6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366,5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Выделены земельные участки под строительство  домов, выдано разрешение на строительство, проведен аукцион по отбору подрядной организации. Ведется строительство 4-х 2-х и 3-х квартирных домов 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на стадии</a:t>
                      </a:r>
                      <a:r>
                        <a:rPr lang="ru-RU" sz="900" b="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возведения стен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Срок завершения – IV квартал 2014 г. В июле пройдет аукцион на приобретение жилых помещений. </a:t>
                      </a:r>
                      <a:endParaRPr lang="ru-RU" sz="900" b="1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60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13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963537"/>
              </p:ext>
            </p:extLst>
          </p:nvPr>
        </p:nvGraphicFramePr>
        <p:xfrm>
          <a:off x="251520" y="332656"/>
          <a:ext cx="8838156" cy="5805002"/>
        </p:xfrm>
        <a:graphic>
          <a:graphicData uri="http://schemas.openxmlformats.org/drawingml/2006/table">
            <a:tbl>
              <a:tblPr firstRow="1" firstCol="1" bandRow="1"/>
              <a:tblGrid>
                <a:gridCol w="377102"/>
                <a:gridCol w="1127849"/>
                <a:gridCol w="985346"/>
                <a:gridCol w="996119"/>
                <a:gridCol w="985365"/>
                <a:gridCol w="640362"/>
                <a:gridCol w="924968"/>
                <a:gridCol w="2801045"/>
              </a:tblGrid>
              <a:tr h="38001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84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080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Шимский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</a:tr>
              <a:tr h="144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ст. Уторгош (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Уторгошское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с.п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 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728,4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602,3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срок выдачи разрешения на строительство – 03.07.2014, разработан проект, конкурс по отбору подрядной организации состоится 08.07.2014. 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едется строительство 1-го МКД на стадии  фундамента. Срок завершения – IV квартал 2014 года. В июле пройдет аукцион на приобретение жилых помещений. </a:t>
                      </a:r>
                    </a:p>
                  </a:txBody>
                  <a:tcPr marL="57501" marR="57501" marT="0" marB="0"/>
                </a:tc>
              </a:tr>
              <a:tr h="144080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Хвойнинский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</a:tr>
              <a:tr h="144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Хвойная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136,2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88,2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разработан проект, выдано разрешение на строительство, заключен контракт на  участие в долевом строительстве МКД,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с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остоялся аукцион на приобретение жилых помещений. Ведется строительство 1-го МКД на стадии устройства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крыши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Срок завершения –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IV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г. </a:t>
                      </a:r>
                    </a:p>
                  </a:txBody>
                  <a:tcPr marL="57501" marR="57501" marT="0" marB="0">
                    <a:noFill/>
                  </a:tcPr>
                </a:tc>
              </a:tr>
              <a:tr h="839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Песь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480,47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287,1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разработан проект, выдано разрешение на строительство, срок проведения аукциона на приобретение жилых помещений – июль 2014 г., начало строительства – август 2014 г.</a:t>
                      </a:r>
                    </a:p>
                  </a:txBody>
                  <a:tcPr marL="57501" marR="57501" marT="0" marB="0">
                    <a:noFill/>
                  </a:tcPr>
                </a:tc>
              </a:tr>
              <a:tr h="144080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Боровичский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</a:tr>
              <a:tr h="144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Боровичи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1606,8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1147,74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1-го 28-ми квартирного МКД на ул.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Потерпелицкого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на стадии фундамента.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Выделен земельный участок для строительства дома, разработан проект, 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 выдачи разрешения на строительство – 3 квартал 2014 г.,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аукцион по отбору подрядной организации и на участие в долевом строительстве  объявлен 30.06.2014</a:t>
                      </a:r>
                      <a:r>
                        <a:rPr lang="ru-RU" sz="90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 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519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14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003587"/>
              </p:ext>
            </p:extLst>
          </p:nvPr>
        </p:nvGraphicFramePr>
        <p:xfrm>
          <a:off x="251520" y="188640"/>
          <a:ext cx="8784976" cy="5748000"/>
        </p:xfrm>
        <a:graphic>
          <a:graphicData uri="http://schemas.openxmlformats.org/drawingml/2006/table">
            <a:tbl>
              <a:tblPr firstRow="1" firstCol="1" bandRow="1"/>
              <a:tblGrid>
                <a:gridCol w="377102"/>
                <a:gridCol w="1127849"/>
                <a:gridCol w="985346"/>
                <a:gridCol w="1061386"/>
                <a:gridCol w="924968"/>
                <a:gridCol w="687379"/>
                <a:gridCol w="924968"/>
                <a:gridCol w="2695978"/>
              </a:tblGrid>
              <a:tr h="38001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9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Парфинский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Парфино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1750,2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972,8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 Выделен земельный участок, срок выдачи разрешения на строительство – 02.07.2014, срок разработки ПСД – июль 2014 г., подача заявок на участие в конкурсе по отбору подрядной организации до 04.07.2014. В июле будет повторно объявлен аукцион на участие в долевом строительстве МКД.</a:t>
                      </a:r>
                    </a:p>
                  </a:txBody>
                  <a:tcPr marL="57501" marR="57501" marT="0" marB="0"/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Старорусский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д. Высокое (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Великосельское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с.п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722,3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221,7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разработан проект, выдано разрешение на строительство, конкурс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по отбору  подрядной организации объявлен 01.07.2014, аукцион на приобретение жилых помещений состоится 14.07.2014.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 МКД на стадии земляных работ. Срок завершения строительства - IV квартал 2014 г. Ведется  строительство 1 МКД на стадии земляных работ.  Срок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завершения строительства  – декабрь 2014 г</a:t>
                      </a:r>
                      <a:endParaRPr lang="ru-RU" sz="9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73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г. Старая Русса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1579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1319,9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приобретение 1 жилое помещение</a:t>
                      </a:r>
                      <a:r>
                        <a:rPr lang="ru-RU" sz="900" b="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 МКД  на ул. Яковлева, д.7, к.2 в июле 2014 г.</a:t>
                      </a:r>
                      <a:endParaRPr lang="ru-RU" sz="900" b="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1-го 34-х квартирного МКД на ул. Якутских Стрелков на стадии земляных работ. Разработан проект, срок выдачи разрешения на строительство,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проведения конкурса по отбору подрядной организации, аукциона на приобретение жилых помещений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– июль 2014 г.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480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15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102829"/>
              </p:ext>
            </p:extLst>
          </p:nvPr>
        </p:nvGraphicFramePr>
        <p:xfrm>
          <a:off x="35496" y="38016"/>
          <a:ext cx="9001004" cy="6228775"/>
        </p:xfrm>
        <a:graphic>
          <a:graphicData uri="http://schemas.openxmlformats.org/drawingml/2006/table">
            <a:tbl>
              <a:tblPr firstRow="1" firstCol="1" bandRow="1"/>
              <a:tblGrid>
                <a:gridCol w="355790"/>
                <a:gridCol w="1138530"/>
                <a:gridCol w="996215"/>
                <a:gridCol w="996214"/>
                <a:gridCol w="925056"/>
                <a:gridCol w="640423"/>
                <a:gridCol w="996214"/>
                <a:gridCol w="2952562"/>
              </a:tblGrid>
              <a:tr h="2352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7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Валдайский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Валдай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1688,8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1284,02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 02.07.2014 состоится аукцион на аренду земельного участка, выдано разрешение на строительство, разработан проект, 21.06.2014 объявлен конкурс по отбору подрядной организации,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ачало строительства - июль 2014 г., завершения – 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2015 года. 21.06.2014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b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объявлен аукцион на  покупку жилых помещений.</a:t>
                      </a:r>
                    </a:p>
                  </a:txBody>
                  <a:tcPr marL="57501" marR="57501" marT="0" marB="0">
                    <a:noFill/>
                  </a:tcPr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Короцко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Короцкое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с.п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566,72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553,5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  Выделен земельный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участок, срок выдачи разрешения на строительство и разработка ПСД - июль 2014 г., конкурс по отбору подрядной организации объявлен 27.06.2014 г.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Начало строительства – июль 2014 г., завершение строительства –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2015 г.</a:t>
                      </a:r>
                    </a:p>
                  </a:txBody>
                  <a:tcPr marL="57501" marR="57501" marT="0" marB="0"/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д. Яжелбицы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318,2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254,4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 02.07.2014  планируется аукцион на аренду земельного участка для строительства дома. Срок выдачи разрешения на строительство- июль 2014 г.  17.07.2014  будет объявлен аукцион на участие в долевом строительстве.  Начало строительства - июль 2014 года, завершения – 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квартал 2015 года. 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Демянский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Кневицы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324,0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171,4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выдано разрешение на строительство, разработан проект, 27.06.2014 объявлен конкурс по отбору подрядной организации.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18.07.2014 будет объявлен аукцион на приобретение жилых помещений.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Любытинский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Любытино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1807,5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116,7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 строительство 1 МКД. Выделен земельный участок, выдано разрешение на строительство, ПСД будет готова в июле 2014 г., конкурс по отбору подрядной организации состоится 17.07.2014 г.  Срок начала строительства – июль-август 2014 г., завершения - декабрь 2014 года. 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443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16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595517"/>
              </p:ext>
            </p:extLst>
          </p:nvPr>
        </p:nvGraphicFramePr>
        <p:xfrm>
          <a:off x="35496" y="38016"/>
          <a:ext cx="9001004" cy="2068055"/>
        </p:xfrm>
        <a:graphic>
          <a:graphicData uri="http://schemas.openxmlformats.org/drawingml/2006/table">
            <a:tbl>
              <a:tblPr firstRow="1" firstCol="1" bandRow="1"/>
              <a:tblGrid>
                <a:gridCol w="355790"/>
                <a:gridCol w="1138530"/>
                <a:gridCol w="996215"/>
                <a:gridCol w="996214"/>
                <a:gridCol w="925056"/>
                <a:gridCol w="640423"/>
                <a:gridCol w="996214"/>
                <a:gridCol w="2952562"/>
              </a:tblGrid>
              <a:tr h="23529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87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978"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Чудовский муниципальный район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22.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г.Чудово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1009,22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732,97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Планируется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строительство 1 МКД.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Выделен земельный участок, выдано разрешение на строительство, разработан проект, 30.06.2014 объявлен конкурс по отбору подрядной организации. Срок проведения  аукциона на участие в долевом строительстве – июль 2014 г. Начало строительства – июль 2014 г.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35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1008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86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545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27113,03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18975,39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800000"/>
                        </a:solidFill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04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17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330354"/>
            <a:ext cx="9127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п. Пролетарий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1382" y="16091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Окуловское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C:\Users\Admin301\Desktop\600 указ\ФОТООТЧЕТ к 600\27.06.2014\окуловка\IMG_0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8" y="286371"/>
            <a:ext cx="4271162" cy="28765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301\Desktop\600 указ\ФОТООТЧЕТ к 600\27.06.2014\окуловка\IMG_0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138" y="298741"/>
            <a:ext cx="4286519" cy="28765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dmin301\Desktop\600 указ\ФОТООТЧЕТ к 600\20.06.2014\пролетарка\23-06-2014_12-55-42\DSC0178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8" y="3717032"/>
            <a:ext cx="4274875" cy="28937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dmin301\Desktop\600 указ\ФОТООТЧЕТ к 600\20.06.2014\пролетарка\23-06-2014_12-55-42\DSC017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90" y="3717032"/>
            <a:ext cx="4310767" cy="28853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303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18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44008" y="44623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Тёсовское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7044" y="44624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Тёсово-Нетыльское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Admin301\Desktop\600 указ\ФОТООТЧЕТ к 600\27.06.2014\тесовский и тесово-нетыльский\Тесово-Нетыльский фото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24" y="350228"/>
            <a:ext cx="4335785" cy="288153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301\Desktop\600 указ\ФОТООТЧЕТ к 600\27.06.2014\тесовский и тесово-нетыльский\пос. Тесовский фото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2401"/>
            <a:ext cx="4335016" cy="28793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5824" y="3356992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Маловишерское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2" name="Picture 4" descr="C:\Users\Admin301\Desktop\600 указ\ФОТООТЧЕТ к 600\27.06.2014\Малая Вишера\отправить\Мерецкова, д. 15 (1) 2014 го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55" y="3789040"/>
            <a:ext cx="4335785" cy="28690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301\Desktop\600 указ\ФОТООТЧЕТ к 600\27.06.2014\Б.В\ФОТООТЧЕТ РАП-2014\P27-06-14_19.28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789040"/>
            <a:ext cx="4325469" cy="28690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634461" y="3481263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Большевишерское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6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19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25179"/>
            <a:ext cx="9127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Пестовское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251648"/>
            <a:ext cx="4271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Набережная, д.12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68890" y="251648"/>
            <a:ext cx="433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Серова, д.5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Admin301\Desktop\600 указ\ФОТООТЧЕТ к 600\04.06.2014\пестово\Набережная, 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0" y="523632"/>
            <a:ext cx="4251662" cy="2859368"/>
          </a:xfrm>
          <a:prstGeom prst="rect">
            <a:avLst/>
          </a:prstGeom>
          <a:noFill/>
          <a:ln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301\Desktop\600 указ\ФОТООТЧЕТ к 600\04.06.2014\пестово\Серова, д.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606" y="518324"/>
            <a:ext cx="4251662" cy="2859368"/>
          </a:xfrm>
          <a:prstGeom prst="rect">
            <a:avLst/>
          </a:prstGeom>
          <a:noFill/>
          <a:ln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Admin301\Desktop\600 указ\ФОТООТЧЕТ к 600\27.06.2014\уторгош\отчет на 26.06.14 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42" y="3757565"/>
            <a:ext cx="4271974" cy="28593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74083" y="3449788"/>
            <a:ext cx="4271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Уторгошское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3" descr="C:\Users\Admin301\Desktop\600 указ\ФОТООТЧЕТ к 600\27.06.2014\великосельское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430" y="3757565"/>
            <a:ext cx="4279838" cy="285936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31932" y="3461051"/>
            <a:ext cx="42719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д.Высокое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Великосельское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777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58436" cy="8367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Информация о ходе реализации первого этапа региональной</a:t>
            </a:r>
          </a:p>
          <a:p>
            <a:pPr algn="ctr"/>
            <a:r>
              <a:rPr lang="ru-RU" sz="20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адресной программы по переселению граждан из аварийного жилищного фонда 2013-2017 годы, в 2013 году</a:t>
            </a:r>
            <a:endParaRPr lang="ru-RU" sz="20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020453"/>
              </p:ext>
            </p:extLst>
          </p:nvPr>
        </p:nvGraphicFramePr>
        <p:xfrm>
          <a:off x="107504" y="1124744"/>
          <a:ext cx="8921775" cy="5637527"/>
        </p:xfrm>
        <a:graphic>
          <a:graphicData uri="http://schemas.openxmlformats.org/drawingml/2006/table">
            <a:tbl>
              <a:tblPr firstRow="1" firstCol="1" bandRow="1"/>
              <a:tblGrid>
                <a:gridCol w="288032"/>
                <a:gridCol w="1368152"/>
                <a:gridCol w="978129"/>
                <a:gridCol w="996119"/>
                <a:gridCol w="924968"/>
                <a:gridCol w="640362"/>
                <a:gridCol w="924918"/>
                <a:gridCol w="2801095"/>
              </a:tblGrid>
              <a:tr h="2880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97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Великий </a:t>
                      </a:r>
                      <a:r>
                        <a:rPr lang="ru-RU" sz="900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Новгород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2152,3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1845,3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Строительство 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2-х 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МКД.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Выполнены следующие работы: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Устройство свайного фундамента.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Устройство цокольного этажа (</a:t>
                      </a:r>
                      <a:r>
                        <a:rPr lang="ru-RU" sz="900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тех.этаж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Гидроизоляция и утепление цокольного этажа.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Кладка наружных стен из газобетона 1-й этаж.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Кладка внутренних несущих  стен (кирпич) 1-го этажа.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Перекрытие 1-го этажа из ж/б плит.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Установка лестничных маршей на 2-ой этаж.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Кладка наружных стен (газобетон) 2-ой этаж.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Кладка внутренних несущих  стен (кирпич) 2-го этажа, готовность 60%.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Дренажная система вокруг здания с установкой колодцев.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Отделка помещений (черновая), готовность 10%.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Сроки завершения –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 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года.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0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Батецкий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342,9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220,6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Строительство 1-ого МКД на стадии  устройства крыши, ведутся отделочные работы 3 этажа. Сроки завершения -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квартал 2014 года.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4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Боровичи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3699,74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2511,28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Завершено строительство 2-х МКД, завершается устройство кровли, произведено остекление всех жилых помещений в домах, построены межкомнатные перегородки в помещениях, осуществлена прокладка теплосетей в подвальном помещении, произведена наружная прокладка сетей газопровода,  осуществляется внутренняя отделка жилых помещений.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переселения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 граждан – I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года.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8884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20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59" y="43810"/>
            <a:ext cx="8941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Мошенское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C:\Users\Admin301\Desktop\600 указ\ФОТООТЧЕТ к 600\27.06.2014\мошенское\ул. Западаная д.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126" y="476672"/>
            <a:ext cx="4233227" cy="28529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301\Desktop\600 указ\ФОТООТЧЕТ к 600\27.06.2014\мошенское\ул. Комсомола д.2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1"/>
            <a:ext cx="4233227" cy="28529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301\Desktop\600 указ\ФОТООТЧЕТ к 600\27.06.2014\мошенское\пер. Колхозны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23" y="3645024"/>
            <a:ext cx="4233227" cy="28529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dmin301\Desktop\600 указ\ФОТООТЧЕТ к 600\27.06.2014\мошенское\ул.Западная д.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024" y="3644999"/>
            <a:ext cx="4298329" cy="28529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3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21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59" y="43810"/>
            <a:ext cx="89410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п. Октябрьский (Калининское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342255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д. Новый Поселок ул. Центральная д. 2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351587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д. Новый Поселок ул. Центральная д.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2309" y="3499891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д. Новый Поселок ул. Центральная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д.6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15805" y="3509416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д. Новый Поселок ул. Центральная д.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301\Desktop\600 указ\ФОТООТЧЕТ к 600\27.06.2014\калининское\д. Новый поселок, ул. Центральная. д.2 26.06.2014 г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44" y="621778"/>
            <a:ext cx="4227209" cy="28204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301\Desktop\600 указ\ФОТООТЧЕТ к 600\27.06.2014\калининское\д.Новый поселок, ул. Центральная. д.4, 26.06.2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639" y="629348"/>
            <a:ext cx="4227209" cy="282046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301\Desktop\600 указ\ФОТООТЧЕТ к 600\27.06.2014\калининское\д.Новый Поселок, ул. Центральная, д.6, 26.06.2014 г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44" y="3817193"/>
            <a:ext cx="4227209" cy="28129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301\Desktop\600 указ\ФОТООТЧЕТ к 600\27.06.2014\калининское\д.Новый Поселок, ул. Центральная, д.8, 26.06.2014 г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638" y="3807667"/>
            <a:ext cx="4227209" cy="282248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53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22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8167" y="3721694"/>
            <a:ext cx="4228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Хвойнинское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., 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ул. Пионерская д.37 </a:t>
            </a:r>
          </a:p>
        </p:txBody>
      </p:sp>
      <p:pic>
        <p:nvPicPr>
          <p:cNvPr id="12290" name="Picture 2" descr="C:\Users\Admin301\Desktop\600 указ\ФОТООТЧЕТ к 600\27.06.2014\хвойнинское\DSCN2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14588"/>
            <a:ext cx="4765747" cy="27979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dmin301\Desktop\600 указ\ФОТООТЧЕТ к 600\27.06.2014\ст русса\старая русс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568424"/>
            <a:ext cx="3437449" cy="574089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Admin301\Desktop\600 указ\ФОТООТЧЕТ к 600\15.05.2014\Старая русса 12.05.2014\12-05-2014_12-29-50\strussa_iakovleva_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6349"/>
            <a:ext cx="4765747" cy="30098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-1141" y="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г. Старая Русса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126" y="260648"/>
            <a:ext cx="4457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Яковлева, д.7,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к.2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57101" y="260647"/>
            <a:ext cx="3808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Якутских Стрелков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188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23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55" y="0"/>
            <a:ext cx="4457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Валдайское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C:\Users\Admin301\Desktop\600 указ\ФОТООТЧЕТ к 600\27.06.2014\валдай\27.06.2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5" y="307777"/>
            <a:ext cx="4422717" cy="30163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dmin301\Desktop\600 указ\ФОТООТЧЕТ к 600\27.06.2014\короцкое\27.06.14 Стройплощадк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7" y="3666628"/>
            <a:ext cx="4460676" cy="30163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64025" y="3358851"/>
            <a:ext cx="421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Короцкое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8024" y="38075"/>
            <a:ext cx="421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Кневицкое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6" name="Picture 4" descr="C:\Users\Admin301\Desktop\600 указ\ФОТООТЧЕТ к 600\27.06.2014\кневицы\Фото05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5171"/>
            <a:ext cx="4131952" cy="55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279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24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655" y="0"/>
            <a:ext cx="4457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Любытино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455" y="3301281"/>
            <a:ext cx="421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Чудово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C:\Users\Admin301\Desktop\600 указ\ФОТООТЧЕТ к 600\20.06.2014\любытино\IMG_3854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4" y="284932"/>
            <a:ext cx="4458138" cy="30163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301\Desktop\600 указ\ФОТООТЧЕТ к 600\27.06.2014\песь\P10008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764" y="294358"/>
            <a:ext cx="4449804" cy="30163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12902" y="14784"/>
            <a:ext cx="421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Песское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Admin301\Desktop\600 указ\ФОТООТЧЕТ к 600\27.06.2014\чудово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8" y="3647755"/>
            <a:ext cx="4449804" cy="30257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712902" y="3387917"/>
            <a:ext cx="421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 Боровичи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764" y="3647755"/>
            <a:ext cx="4449804" cy="3025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359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8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531654"/>
              </p:ext>
            </p:extLst>
          </p:nvPr>
        </p:nvGraphicFramePr>
        <p:xfrm>
          <a:off x="107505" y="11857"/>
          <a:ext cx="8928991" cy="6672536"/>
        </p:xfrm>
        <a:graphic>
          <a:graphicData uri="http://schemas.openxmlformats.org/drawingml/2006/table">
            <a:tbl>
              <a:tblPr firstRow="1" firstCol="1" bandRow="1"/>
              <a:tblGrid>
                <a:gridCol w="288265"/>
                <a:gridCol w="1369258"/>
                <a:gridCol w="978920"/>
                <a:gridCol w="996925"/>
                <a:gridCol w="925716"/>
                <a:gridCol w="640880"/>
                <a:gridCol w="925666"/>
                <a:gridCol w="2803361"/>
              </a:tblGrid>
              <a:tr h="2880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№ 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Муниципальное образование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переселяемых граждан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домов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расселяемых помещений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Площадь (</a:t>
                      </a:r>
                      <a:r>
                        <a:rPr lang="ru-RU" sz="900" b="1" dirty="0" err="1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кв.м</a:t>
                      </a: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.)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Ход реализации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76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общая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расселяемая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8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Крестцы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2635,67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1265,8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Завершается строительство 1-ого МКД на стадии отделки помещений.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Выполненные работы: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инженерно-геодезические изыскания, проектные работы;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подготовительные работы, в том числе земляные работы, устройство фундамента;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устройство наружных инженерных сетей;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устройство стен и перегородок;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устройство плит перекрытия;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установка оконных и балконных блоков.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выполняются кровельные работы.</a:t>
                      </a:r>
                      <a:endParaRPr lang="ru-RU" sz="9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Ведется строительство 1-ого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МКД на стадии возведения стен 1-ого этажа. Выполненные работы: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инженерно-геодезические изыскания, проектные работы;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подготовительные работы, в том числе земляные работы, устройство фундамента;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устройство плит перекрытия цокольного этажа.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- выполняется устройство наружных стен.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 завершения -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квартал 2014 года.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п. Большая Вишера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1202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1047,9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Строительство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2-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х МКД завершено.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Срок переселения граждан - 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квартал 2014 года.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Малая Вишера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3757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2864,6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Завершено строительство 1 МКД. Переселено 14 граждан.          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Завершается строительство 2-х МКД на стадии отделки помещений. Срок завершения -  III квартал 2014 года. Срок переселения граждан – 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III – IV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квартал 2014 г.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с. Мошенское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75,1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14,7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мероприятий завершена.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Окуловка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210,1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47,4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мероприятий завершена.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Старая Русса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491,7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269,9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Приобретено  7 жилых помещений. Срок переселения граждан -</a:t>
                      </a:r>
                      <a:r>
                        <a:rPr lang="ru-RU" sz="900" baseline="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II</a:t>
                      </a:r>
                      <a:r>
                        <a:rPr lang="en-US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квартал 2014 года.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Пестово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3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153,7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147,72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мероприятий завершена.</a:t>
                      </a:r>
                      <a:endParaRPr lang="ru-RU" sz="900" dirty="0" smtClean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11.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г. Холм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268,5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186,6</a:t>
                      </a:r>
                      <a:endParaRPr lang="ru-RU" sz="900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Реализация мероприятий завершена.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97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649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53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296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14988,61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8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10421,8</a:t>
                      </a: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solidFill>
                          <a:srgbClr val="8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7501" marR="57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408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4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1174" y="0"/>
            <a:ext cx="8335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Великий Новгород,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мкр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Деревяницы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ул. Советской Армии, квартал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619" y="3415024"/>
            <a:ext cx="8828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п. Батецкий, ул. Первомайская, д.45 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dmin301\Desktop\600 указ\ФОТООТЧЕТ к 600\20.06.2014\ВН\DSCN08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9" y="404664"/>
            <a:ext cx="4266779" cy="27951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301\Desktop\600 указ\ФОТООТЧЕТ к 600\20.06.2014\ВН\DSCN08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51" y="404664"/>
            <a:ext cx="4266779" cy="27951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301\Desktop\600 указ\ФОТООТЧЕТ к 600\20.06.2014\батецкий\20140527_1442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9" y="3722801"/>
            <a:ext cx="4266779" cy="28250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301\Desktop\600 указ\ФОТООТЧЕТ к 600\20.06.2014\батецкий\20140526_1616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251" y="3722801"/>
            <a:ext cx="4266779" cy="28250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714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5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362" y="355713"/>
            <a:ext cx="90466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Потерпелицкая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д.12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362" y="44624"/>
            <a:ext cx="898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г. Боровичи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479949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Потерпелицкая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д.14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DSCN21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08" y="3861048"/>
            <a:ext cx="4320413" cy="273010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SCN24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07" y="661183"/>
            <a:ext cx="4320413" cy="273010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301\Desktop\600 указ\ФОТООТЧЕТ к 600\27.06.2014\Боровичи\Информация по реализации РАП на 27.06.2014\ул.Потерпелицкая, д.12\3 ул.Потерпелицкая, д.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755" y="661182"/>
            <a:ext cx="4334992" cy="273010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301\Desktop\600 указ\ФОТООТЧЕТ к 600\27.06.2014\Боровичи\Информация по реализации РАП на 27.06.2014\Копия Потерпелицкая, д.14\ул.Потерпелицкая, д.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755" y="3861048"/>
            <a:ext cx="4299917" cy="2733573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689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6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73299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Лесная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362" y="44624"/>
            <a:ext cx="898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пос. Крестцы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645024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Некрасова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301\Desktop\600 указ\ФОТООТЧЕТ к 600\27.06.2014\крестцы\ул._Лесная_(ООО_Строитель_Плюс)\ул. Лесная (ООО Строитель Плюс)\P1270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6" y="658231"/>
            <a:ext cx="4320413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301\Desktop\600 указ\ФОТООТЧЕТ к 600\27.06.2014\крестцы\ул._Лесная_(ООО_Строитель_Плюс)\ул. Лесная (ООО Строитель Плюс)\P12705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13" y="658231"/>
            <a:ext cx="4320413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301\Desktop\600 указ\ФОТООТЧЕТ к 600\27.06.2014\крестцы\ул._Некрасова_(ООО_Строй_Капиталл)\ул. Некрасова (ООО Строй Капиталл)\P12705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7" y="3979863"/>
            <a:ext cx="4320412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301\Desktop\600 указ\ФОТООТЧЕТ к 600\27.06.2014\крестцы\ул._Некрасова_(ООО_Строй_Капиталл)\ул. Некрасова (ООО Строй Капиталл)\P12705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13" y="3979862"/>
            <a:ext cx="4320414" cy="26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87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7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73299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Лесная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362" y="44624"/>
            <a:ext cx="898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пос. Крестцы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3645024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ул. Некрасова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301\Desktop\600 указ\ФОТООТЧЕТ к 600\27.06.2014\крестцы\ул._Лесная_(ООО_Строитель_Плюс)\ул. Лесная (ООО Строитель Плюс)\P12705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6" y="658231"/>
            <a:ext cx="4320413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301\Desktop\600 указ\ФОТООТЧЕТ к 600\27.06.2014\крестцы\ул._Лесная_(ООО_Строитель_Плюс)\ул. Лесная (ООО Строитель Плюс)\P12705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13" y="658231"/>
            <a:ext cx="4320413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301\Desktop\600 указ\ФОТООТЧЕТ к 600\27.06.2014\крестцы\ул._Некрасова_(ООО_Строй_Капиталл)\ул. Некрасова (ООО Строй Капиталл)\P12705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7" y="3979863"/>
            <a:ext cx="4320412" cy="2691614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301\Desktop\600 указ\ФОТООТЧЕТ к 600\27.06.2014\крестцы\ул._Некрасова_(ООО_Строй_Капиталл)\ул. Некрасова (ООО Строй Капиталл)\P12705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13" y="3979862"/>
            <a:ext cx="4320414" cy="26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825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8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129" y="658231"/>
            <a:ext cx="442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ул. им. 50 лет 1 КДО, д. 33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7362" y="44624"/>
            <a:ext cx="8985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Большевишерское </a:t>
            </a:r>
            <a:r>
              <a:rPr lang="ru-RU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г.п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8069" y="3684386"/>
            <a:ext cx="44299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ул. им. 50 лет 1 КДО, д.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Admin301\Desktop\600 указ\ФОТООТЧЕТ к 600\20.06.2014\Б.В\2013\23-06-2014_12-21-37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1" y="980728"/>
            <a:ext cx="4332617" cy="2712177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301\Desktop\600 указ\ФОТООТЧЕТ к 600\20.06.2014\Б.В\2013\23-06-2014_12-21-37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28" y="4005064"/>
            <a:ext cx="4332617" cy="2714459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709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64594" y="6492875"/>
            <a:ext cx="477416" cy="365125"/>
          </a:xfrm>
        </p:spPr>
        <p:txBody>
          <a:bodyPr/>
          <a:lstStyle/>
          <a:p>
            <a:pPr>
              <a:defRPr/>
            </a:pPr>
            <a:fld id="{1CC563D9-AA49-4E15-A61C-034823D872D7}" type="slidenum">
              <a:rPr lang="ru-RU" smtClean="0">
                <a:solidFill>
                  <a:srgbClr val="800000"/>
                </a:solidFill>
              </a:rPr>
              <a:pPr>
                <a:defRPr/>
              </a:pPr>
              <a:t>9</a:t>
            </a:fld>
            <a:endParaRPr lang="ru-RU" dirty="0">
              <a:solidFill>
                <a:srgbClr val="8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79" y="116632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г. Старая Русса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5" descr="C:\Users\Admin301\Desktop\600 указ\ФОТООТЧЕТ к 600\15.05.2014\Старая русса 12.05.2014\12-05-2014_12-29-50\strussa_iakovleva_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39230"/>
            <a:ext cx="4765747" cy="30098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80112" y="652338"/>
            <a:ext cx="3040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Санкт-Петербургская, д.7а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4897" y="620688"/>
            <a:ext cx="4457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ул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 Яковлева, д.7, 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к.2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C:\Users\Admin301\Desktop\600 указ\ФОТООТЧЕТ к 600\27.06.2014\ст русса\IMAG02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124744"/>
            <a:ext cx="3372690" cy="53922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9909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4896</TotalTime>
  <Words>2413</Words>
  <Application>Microsoft Office PowerPoint</Application>
  <PresentationFormat>Экран (4:3)</PresentationFormat>
  <Paragraphs>476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Задолженность организаций коммунального комплекса за фактически поставленный природный газ в 2008-2013 гг.</dc:title>
  <dc:creator>Чеботарёва Н.В.</dc:creator>
  <cp:lastModifiedBy>User</cp:lastModifiedBy>
  <cp:revision>438</cp:revision>
  <cp:lastPrinted>2014-06-17T12:56:37Z</cp:lastPrinted>
  <dcterms:created xsi:type="dcterms:W3CDTF">2013-02-22T10:34:43Z</dcterms:created>
  <dcterms:modified xsi:type="dcterms:W3CDTF">2014-07-04T08:08:30Z</dcterms:modified>
</cp:coreProperties>
</file>